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0" r:id="rId4"/>
    <p:sldId id="261" r:id="rId5"/>
    <p:sldId id="259" r:id="rId6"/>
    <p:sldId id="262" r:id="rId7"/>
    <p:sldId id="263" r:id="rId8"/>
    <p:sldId id="264" r:id="rId9"/>
    <p:sldId id="266" r:id="rId10"/>
    <p:sldId id="267" r:id="rId11"/>
    <p:sldId id="268" r:id="rId12"/>
    <p:sldId id="270"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5" r:id="rId34"/>
    <p:sldId id="290" r:id="rId35"/>
    <p:sldId id="291" r:id="rId36"/>
    <p:sldId id="292" r:id="rId37"/>
    <p:sldId id="294" r:id="rId38"/>
    <p:sldId id="293" r:id="rId39"/>
    <p:sldId id="296"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569"/>
    <p:restoredTop sz="96317"/>
  </p:normalViewPr>
  <p:slideViewPr>
    <p:cSldViewPr snapToGrid="0">
      <p:cViewPr>
        <p:scale>
          <a:sx n="111" d="100"/>
          <a:sy n="111" d="100"/>
        </p:scale>
        <p:origin x="8" y="5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11/29/23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11/29/23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11/29/23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11/29/23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5.wdp"/><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en.wikipedia.org/wiki/Index_calculus_algorith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Discrete_logarithm" TargetMode="External"/><Relationship Id="rId2" Type="http://schemas.openxmlformats.org/officeDocument/2006/relationships/hyperlink" Target="https://en.wikipedia.org/wiki/Elliptic_curve" TargetMode="Externa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jpeg"/><Relationship Id="rId7"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microsoft.com/office/2007/relationships/hdphoto" Target="../media/hdphoto7.wdp"/><Relationship Id="rId10" Type="http://schemas.openxmlformats.org/officeDocument/2006/relationships/image" Target="../media/image41.png"/><Relationship Id="rId4" Type="http://schemas.openxmlformats.org/officeDocument/2006/relationships/image" Target="../media/image36.png"/><Relationship Id="rId9"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microsoft.com/office/2007/relationships/hdphoto" Target="../media/hdphoto8.wdp"/><Relationship Id="rId9" Type="http://schemas.openxmlformats.org/officeDocument/2006/relationships/image" Target="../media/image48.png"/></Relationships>
</file>

<file path=ppt/slides/_rels/slide3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6.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microsoft.com/office/2007/relationships/hdphoto" Target="../media/hdphoto7.wdp"/><Relationship Id="rId9" Type="http://schemas.openxmlformats.org/officeDocument/2006/relationships/image" Target="../media/image53.png"/></Relationships>
</file>

<file path=ppt/slides/_rels/slide3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6.png"/><Relationship Id="rId7" Type="http://schemas.openxmlformats.org/officeDocument/2006/relationships/image" Target="../media/image51.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7.png"/><Relationship Id="rId5" Type="http://schemas.openxmlformats.org/officeDocument/2006/relationships/image" Target="../media/image49.png"/><Relationship Id="rId10" Type="http://schemas.openxmlformats.org/officeDocument/2006/relationships/image" Target="../media/image54.png"/><Relationship Id="rId4" Type="http://schemas.microsoft.com/office/2007/relationships/hdphoto" Target="../media/hdphoto9.wdp"/><Relationship Id="rId9" Type="http://schemas.openxmlformats.org/officeDocument/2006/relationships/image" Target="../media/image5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microsoft.com/office/2007/relationships/hdphoto" Target="../media/hdphoto10.wdp"/></Relationships>
</file>

<file path=ppt/slides/_rels/slide3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65.png"/><Relationship Id="rId4" Type="http://schemas.openxmlformats.org/officeDocument/2006/relationships/image" Target="../media/image61.png"/><Relationship Id="rId9" Type="http://schemas.microsoft.com/office/2007/relationships/hdphoto" Target="../media/hdphoto11.wdp"/></Relationships>
</file>

<file path=ppt/slides/_rels/slide3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zk-learning.org/" TargetMode="External"/><Relationship Id="rId2" Type="http://schemas.openxmlformats.org/officeDocument/2006/relationships/hyperlink" Target="https://www.coursera.org/learn/crypto" TargetMode="Externa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7F119-1517-8E4A-2E24-A53634199283}"/>
              </a:ext>
            </a:extLst>
          </p:cNvPr>
          <p:cNvSpPr>
            <a:spLocks noGrp="1"/>
          </p:cNvSpPr>
          <p:nvPr>
            <p:ph type="ctrTitle"/>
          </p:nvPr>
        </p:nvSpPr>
        <p:spPr>
          <a:xfrm>
            <a:off x="1507067" y="1147173"/>
            <a:ext cx="7766936" cy="1646302"/>
          </a:xfrm>
        </p:spPr>
        <p:txBody>
          <a:bodyPr/>
          <a:lstStyle/>
          <a:p>
            <a:r>
              <a:rPr lang="en-EE" dirty="0"/>
              <a:t>Krüptograafia ja nullteadmustõestused</a:t>
            </a:r>
          </a:p>
        </p:txBody>
      </p:sp>
      <p:sp>
        <p:nvSpPr>
          <p:cNvPr id="3" name="Subtitle 2">
            <a:extLst>
              <a:ext uri="{FF2B5EF4-FFF2-40B4-BE49-F238E27FC236}">
                <a16:creationId xmlns:a16="http://schemas.microsoft.com/office/drawing/2014/main" id="{4F99899B-C940-B42B-60CB-D958EFE36E44}"/>
              </a:ext>
            </a:extLst>
          </p:cNvPr>
          <p:cNvSpPr>
            <a:spLocks noGrp="1"/>
          </p:cNvSpPr>
          <p:nvPr>
            <p:ph type="subTitle" idx="1"/>
          </p:nvPr>
        </p:nvSpPr>
        <p:spPr>
          <a:xfrm>
            <a:off x="4225363" y="2793475"/>
            <a:ext cx="3267967" cy="1096899"/>
          </a:xfrm>
        </p:spPr>
        <p:txBody>
          <a:bodyPr>
            <a:normAutofit lnSpcReduction="10000"/>
          </a:bodyPr>
          <a:lstStyle/>
          <a:p>
            <a:r>
              <a:rPr lang="en-EE" dirty="0"/>
              <a:t>Helger Lipmaa</a:t>
            </a:r>
          </a:p>
          <a:p>
            <a:r>
              <a:rPr lang="en-EE" dirty="0"/>
              <a:t>ATI, krüptograafia professor</a:t>
            </a:r>
          </a:p>
          <a:p>
            <a:r>
              <a:rPr lang="en-EE" dirty="0"/>
              <a:t>30.11.2023</a:t>
            </a:r>
          </a:p>
        </p:txBody>
      </p:sp>
      <p:grpSp>
        <p:nvGrpSpPr>
          <p:cNvPr id="4" name="Group 3">
            <a:extLst>
              <a:ext uri="{FF2B5EF4-FFF2-40B4-BE49-F238E27FC236}">
                <a16:creationId xmlns:a16="http://schemas.microsoft.com/office/drawing/2014/main" id="{87B109D9-CB60-79EE-7170-852E03A9D079}"/>
              </a:ext>
            </a:extLst>
          </p:cNvPr>
          <p:cNvGrpSpPr/>
          <p:nvPr/>
        </p:nvGrpSpPr>
        <p:grpSpPr>
          <a:xfrm>
            <a:off x="1231727" y="3063834"/>
            <a:ext cx="9728546" cy="3794166"/>
            <a:chOff x="1952786" y="4222235"/>
            <a:chExt cx="4728566" cy="1837160"/>
          </a:xfrm>
        </p:grpSpPr>
        <p:pic>
          <p:nvPicPr>
            <p:cNvPr id="5" name="Picture 4" descr="A book cover of a book&#10;&#10;Description automatically generated">
              <a:extLst>
                <a:ext uri="{FF2B5EF4-FFF2-40B4-BE49-F238E27FC236}">
                  <a16:creationId xmlns:a16="http://schemas.microsoft.com/office/drawing/2014/main" id="{C70655C3-6701-8FDB-338C-5177A4DD76B8}"/>
                </a:ext>
              </a:extLst>
            </p:cNvPr>
            <p:cNvPicPr>
              <a:picLocks noChangeAspect="1"/>
            </p:cNvPicPr>
            <p:nvPr/>
          </p:nvPicPr>
          <p:blipFill>
            <a:blip r:embed="rId2"/>
            <a:stretch>
              <a:fillRect/>
            </a:stretch>
          </p:blipFill>
          <p:spPr>
            <a:xfrm>
              <a:off x="5393410" y="4240268"/>
              <a:ext cx="1287942" cy="1819127"/>
            </a:xfrm>
            <a:prstGeom prst="rect">
              <a:avLst/>
            </a:prstGeom>
          </p:spPr>
        </p:pic>
        <p:pic>
          <p:nvPicPr>
            <p:cNvPr id="6" name="Picture 5" descr="A yellow and white cover with black text&#10;&#10;Description automatically generated">
              <a:extLst>
                <a:ext uri="{FF2B5EF4-FFF2-40B4-BE49-F238E27FC236}">
                  <a16:creationId xmlns:a16="http://schemas.microsoft.com/office/drawing/2014/main" id="{503EE85C-7DA8-1A24-CB34-4443521E57CA}"/>
                </a:ext>
              </a:extLst>
            </p:cNvPr>
            <p:cNvPicPr>
              <a:picLocks noChangeAspect="1"/>
            </p:cNvPicPr>
            <p:nvPr/>
          </p:nvPicPr>
          <p:blipFill>
            <a:blip r:embed="rId3"/>
            <a:stretch>
              <a:fillRect/>
            </a:stretch>
          </p:blipFill>
          <p:spPr>
            <a:xfrm>
              <a:off x="1952786" y="4222235"/>
              <a:ext cx="1208196" cy="1837160"/>
            </a:xfrm>
            <a:prstGeom prst="rect">
              <a:avLst/>
            </a:prstGeom>
          </p:spPr>
        </p:pic>
        <p:cxnSp>
          <p:nvCxnSpPr>
            <p:cNvPr id="7" name="Curved Connector 6">
              <a:extLst>
                <a:ext uri="{FF2B5EF4-FFF2-40B4-BE49-F238E27FC236}">
                  <a16:creationId xmlns:a16="http://schemas.microsoft.com/office/drawing/2014/main" id="{BFEE5DB4-B6D5-D10A-25E6-F587B2820EE3}"/>
                </a:ext>
              </a:extLst>
            </p:cNvPr>
            <p:cNvCxnSpPr>
              <a:cxnSpLocks/>
              <a:endCxn id="5" idx="1"/>
            </p:cNvCxnSpPr>
            <p:nvPr/>
          </p:nvCxnSpPr>
          <p:spPr>
            <a:xfrm flipV="1">
              <a:off x="3246895" y="5149832"/>
              <a:ext cx="2146515" cy="9016"/>
            </a:xfrm>
            <a:prstGeom prst="curvedConnector3">
              <a:avLst>
                <a:gd name="adj1" fmla="val 50000"/>
              </a:avLst>
            </a:prstGeom>
            <a:ln w="1270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0550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8E0FF-A735-2F71-1773-7CD417D18695}"/>
              </a:ext>
            </a:extLst>
          </p:cNvPr>
          <p:cNvSpPr>
            <a:spLocks noGrp="1"/>
          </p:cNvSpPr>
          <p:nvPr>
            <p:ph type="title"/>
          </p:nvPr>
        </p:nvSpPr>
        <p:spPr/>
        <p:txBody>
          <a:bodyPr/>
          <a:lstStyle/>
          <a:p>
            <a:r>
              <a:rPr lang="en-EE" dirty="0"/>
              <a:t>Minust</a:t>
            </a:r>
          </a:p>
        </p:txBody>
      </p:sp>
      <p:sp>
        <p:nvSpPr>
          <p:cNvPr id="3" name="Content Placeholder 2">
            <a:extLst>
              <a:ext uri="{FF2B5EF4-FFF2-40B4-BE49-F238E27FC236}">
                <a16:creationId xmlns:a16="http://schemas.microsoft.com/office/drawing/2014/main" id="{A275FC3F-18D4-35C1-A0EA-238F0C255523}"/>
              </a:ext>
            </a:extLst>
          </p:cNvPr>
          <p:cNvSpPr>
            <a:spLocks noGrp="1"/>
          </p:cNvSpPr>
          <p:nvPr>
            <p:ph idx="1"/>
          </p:nvPr>
        </p:nvSpPr>
        <p:spPr/>
        <p:txBody>
          <a:bodyPr>
            <a:normAutofit/>
          </a:bodyPr>
          <a:lstStyle/>
          <a:p>
            <a:r>
              <a:rPr lang="en-EE" sz="2000" dirty="0"/>
              <a:t>Matemaatika-füüsika eriklass praeguses Koidula gümnaasiumis</a:t>
            </a:r>
          </a:p>
          <a:p>
            <a:pPr lvl="1"/>
            <a:r>
              <a:rPr lang="en-EE" sz="1800" dirty="0"/>
              <a:t>Osalesin matemaatikaolümpiaadidel</a:t>
            </a:r>
          </a:p>
          <a:p>
            <a:pPr lvl="1"/>
            <a:r>
              <a:rPr lang="en-EE" sz="1800" dirty="0"/>
              <a:t>Keskkoolis programmeerisin 8-bitistele arvutitele assembleris mänge</a:t>
            </a:r>
          </a:p>
          <a:p>
            <a:r>
              <a:rPr lang="en-EE" sz="2000" dirty="0"/>
              <a:t>(Rakendus)matemaatika tudeng 1990-1995</a:t>
            </a:r>
          </a:p>
          <a:p>
            <a:pPr lvl="1"/>
            <a:r>
              <a:rPr lang="en-EE" sz="1800" dirty="0"/>
              <a:t>Huvid kõikusid puhta matemaatika ja informaatika vahel…</a:t>
            </a:r>
          </a:p>
          <a:p>
            <a:r>
              <a:rPr lang="en-EE" sz="2000" dirty="0"/>
              <a:t>Magistri tegin teoreetilises informaatikas</a:t>
            </a:r>
          </a:p>
          <a:p>
            <a:r>
              <a:rPr lang="en-EE" sz="2000" dirty="0"/>
              <a:t>Doktorantuuri esimesel aastal olin Taanis vahetustudeng</a:t>
            </a:r>
          </a:p>
          <a:p>
            <a:pPr lvl="1"/>
            <a:r>
              <a:rPr lang="en-EE" sz="1800" dirty="0"/>
              <a:t>… ja avastasin krüptograafia enda jaoks</a:t>
            </a:r>
          </a:p>
          <a:p>
            <a:pPr lvl="1"/>
            <a:r>
              <a:rPr lang="en-GB" sz="1800" dirty="0"/>
              <a:t>A</a:t>
            </a:r>
            <a:r>
              <a:rPr lang="en-EE" sz="1800" dirty="0"/>
              <a:t>rmastus esimesest silmapilgust (ja kestab 27 aastat)</a:t>
            </a:r>
          </a:p>
        </p:txBody>
      </p:sp>
      <p:pic>
        <p:nvPicPr>
          <p:cNvPr id="9" name="Picture 8" descr="A pixelated video game character&#10;&#10;Description automatically generated">
            <a:extLst>
              <a:ext uri="{FF2B5EF4-FFF2-40B4-BE49-F238E27FC236}">
                <a16:creationId xmlns:a16="http://schemas.microsoft.com/office/drawing/2014/main" id="{7D61174E-4D7A-1566-D87C-91A1FB752CB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478" b="91045" l="3191" r="95213">
                        <a14:foregroundMark x1="44681" y1="7836" x2="44681" y2="7836"/>
                        <a14:foregroundMark x1="57979" y1="4478" x2="57979" y2="4478"/>
                        <a14:foregroundMark x1="92553" y1="27985" x2="92553" y2="27985"/>
                        <a14:foregroundMark x1="4787" y1="55597" x2="4787" y2="55597"/>
                        <a14:foregroundMark x1="22872" y1="87687" x2="22872" y2="87687"/>
                        <a14:foregroundMark x1="68085" y1="91045" x2="68085" y2="91045"/>
                        <a14:foregroundMark x1="94149" y1="56343" x2="94149" y2="56343"/>
                        <a14:foregroundMark x1="95213" y1="27612" x2="95213" y2="27612"/>
                      </a14:backgroundRemoval>
                    </a14:imgEffect>
                  </a14:imgLayer>
                </a14:imgProps>
              </a:ext>
            </a:extLst>
          </a:blip>
          <a:stretch>
            <a:fillRect/>
          </a:stretch>
        </p:blipFill>
        <p:spPr>
          <a:xfrm>
            <a:off x="10558359" y="228600"/>
            <a:ext cx="1193800" cy="1701800"/>
          </a:xfrm>
          <a:prstGeom prst="rect">
            <a:avLst/>
          </a:prstGeom>
        </p:spPr>
      </p:pic>
    </p:spTree>
    <p:extLst>
      <p:ext uri="{BB962C8B-B14F-4D97-AF65-F5344CB8AC3E}">
        <p14:creationId xmlns:p14="http://schemas.microsoft.com/office/powerpoint/2010/main" val="1542484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8E0FF-A735-2F71-1773-7CD417D18695}"/>
              </a:ext>
            </a:extLst>
          </p:cNvPr>
          <p:cNvSpPr>
            <a:spLocks noGrp="1"/>
          </p:cNvSpPr>
          <p:nvPr>
            <p:ph type="title"/>
          </p:nvPr>
        </p:nvSpPr>
        <p:spPr/>
        <p:txBody>
          <a:bodyPr/>
          <a:lstStyle/>
          <a:p>
            <a:r>
              <a:rPr lang="en-EE" dirty="0"/>
              <a:t>Minust</a:t>
            </a:r>
          </a:p>
        </p:txBody>
      </p:sp>
      <p:sp>
        <p:nvSpPr>
          <p:cNvPr id="3" name="Content Placeholder 2">
            <a:extLst>
              <a:ext uri="{FF2B5EF4-FFF2-40B4-BE49-F238E27FC236}">
                <a16:creationId xmlns:a16="http://schemas.microsoft.com/office/drawing/2014/main" id="{A275FC3F-18D4-35C1-A0EA-238F0C255523}"/>
              </a:ext>
            </a:extLst>
          </p:cNvPr>
          <p:cNvSpPr>
            <a:spLocks noGrp="1"/>
          </p:cNvSpPr>
          <p:nvPr>
            <p:ph idx="1"/>
          </p:nvPr>
        </p:nvSpPr>
        <p:spPr/>
        <p:txBody>
          <a:bodyPr>
            <a:normAutofit fontScale="92500" lnSpcReduction="20000"/>
          </a:bodyPr>
          <a:lstStyle/>
          <a:p>
            <a:r>
              <a:rPr lang="en-EE" sz="2000" dirty="0"/>
              <a:t>1996 aastal läksin tööle Küberneetika Instituuti</a:t>
            </a:r>
          </a:p>
          <a:p>
            <a:pPr lvl="1"/>
            <a:r>
              <a:rPr lang="en-EE" sz="1800" dirty="0"/>
              <a:t>nooremteadur + doktorant</a:t>
            </a:r>
          </a:p>
          <a:p>
            <a:pPr lvl="1"/>
            <a:r>
              <a:rPr lang="en-EE" sz="1800" dirty="0"/>
              <a:t>1997 nimetati asutus ümber Cybernetica-ks</a:t>
            </a:r>
          </a:p>
          <a:p>
            <a:r>
              <a:rPr lang="en-EE" sz="2000" dirty="0"/>
              <a:t>Umbes samal ajal tõin krüptograafiasse mõned sõbrad/kaastudengid</a:t>
            </a:r>
          </a:p>
          <a:p>
            <a:pPr lvl="1"/>
            <a:r>
              <a:rPr lang="en-EE" sz="1800" dirty="0"/>
              <a:t>Peeter Laud, Jan Willemson, …</a:t>
            </a:r>
          </a:p>
          <a:p>
            <a:r>
              <a:rPr lang="en-EE" sz="2000" dirty="0"/>
              <a:t>1997+: digiallkirjaseaduse tehnoloogiline/krüptograafiline taust</a:t>
            </a:r>
          </a:p>
          <a:p>
            <a:pPr lvl="1"/>
            <a:r>
              <a:rPr lang="en-GB" sz="1800" dirty="0"/>
              <a:t>P</a:t>
            </a:r>
            <a:r>
              <a:rPr lang="en-EE" sz="1800" dirty="0"/>
              <a:t>eamiselt ajatembeldus</a:t>
            </a:r>
          </a:p>
          <a:p>
            <a:r>
              <a:rPr lang="en-EE" sz="2000" dirty="0"/>
              <a:t>1998: minu esimene artikkel, maailma tippkonverentsil(!)</a:t>
            </a:r>
          </a:p>
          <a:p>
            <a:pPr lvl="1"/>
            <a:r>
              <a:rPr lang="en-EE" sz="1800" dirty="0"/>
              <a:t>Ahto Buldas, Peeter Laud, Helger Lipmaa, Jan Willemson</a:t>
            </a:r>
          </a:p>
          <a:p>
            <a:r>
              <a:rPr lang="en-EE" sz="2000" dirty="0"/>
              <a:t>1999: kaitsesin doktorikraadi, samal päeval Valdis Laanega</a:t>
            </a:r>
          </a:p>
          <a:p>
            <a:pPr lvl="1"/>
            <a:r>
              <a:rPr lang="en-GB" sz="1800" dirty="0"/>
              <a:t>O</a:t>
            </a:r>
            <a:r>
              <a:rPr lang="en-EE" sz="1800" dirty="0"/>
              <a:t>lin esimene informaatikadoktor Tartus</a:t>
            </a:r>
          </a:p>
          <a:p>
            <a:endParaRPr lang="en-EE" sz="2000" dirty="0"/>
          </a:p>
          <a:p>
            <a:endParaRPr lang="en-EE" sz="2000" dirty="0"/>
          </a:p>
        </p:txBody>
      </p:sp>
    </p:spTree>
    <p:extLst>
      <p:ext uri="{BB962C8B-B14F-4D97-AF65-F5344CB8AC3E}">
        <p14:creationId xmlns:p14="http://schemas.microsoft.com/office/powerpoint/2010/main" val="116251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8E0FF-A735-2F71-1773-7CD417D18695}"/>
              </a:ext>
            </a:extLst>
          </p:cNvPr>
          <p:cNvSpPr>
            <a:spLocks noGrp="1"/>
          </p:cNvSpPr>
          <p:nvPr>
            <p:ph type="title"/>
          </p:nvPr>
        </p:nvSpPr>
        <p:spPr/>
        <p:txBody>
          <a:bodyPr/>
          <a:lstStyle/>
          <a:p>
            <a:r>
              <a:rPr lang="en-EE" dirty="0"/>
              <a:t>Minust</a:t>
            </a:r>
          </a:p>
        </p:txBody>
      </p:sp>
      <p:sp>
        <p:nvSpPr>
          <p:cNvPr id="3" name="Content Placeholder 2">
            <a:extLst>
              <a:ext uri="{FF2B5EF4-FFF2-40B4-BE49-F238E27FC236}">
                <a16:creationId xmlns:a16="http://schemas.microsoft.com/office/drawing/2014/main" id="{A275FC3F-18D4-35C1-A0EA-238F0C255523}"/>
              </a:ext>
            </a:extLst>
          </p:cNvPr>
          <p:cNvSpPr>
            <a:spLocks noGrp="1"/>
          </p:cNvSpPr>
          <p:nvPr>
            <p:ph idx="1"/>
          </p:nvPr>
        </p:nvSpPr>
        <p:spPr/>
        <p:txBody>
          <a:bodyPr>
            <a:normAutofit/>
          </a:bodyPr>
          <a:lstStyle/>
          <a:p>
            <a:r>
              <a:rPr lang="en-EE" sz="2400" dirty="0"/>
              <a:t>Olen elanud palju välismaal, aga alati tagasi tulnud</a:t>
            </a:r>
          </a:p>
          <a:p>
            <a:pPr lvl="1"/>
            <a:r>
              <a:rPr lang="en-EE" sz="2000" dirty="0"/>
              <a:t>2000-2005 Soome</a:t>
            </a:r>
          </a:p>
          <a:p>
            <a:pPr lvl="1"/>
            <a:r>
              <a:rPr lang="en-EE" sz="2000" dirty="0"/>
              <a:t>2006-2008 Inglismaa </a:t>
            </a:r>
          </a:p>
          <a:p>
            <a:pPr lvl="1"/>
            <a:r>
              <a:rPr lang="en-EE" sz="2000" dirty="0"/>
              <a:t>2019-2023 Norra</a:t>
            </a:r>
          </a:p>
          <a:p>
            <a:r>
              <a:rPr lang="en-EE" sz="2400" dirty="0"/>
              <a:t>Praegu olen Eestis tagasi olnud kuu aega</a:t>
            </a:r>
          </a:p>
          <a:p>
            <a:r>
              <a:rPr lang="en-EE" sz="2400" dirty="0"/>
              <a:t>Teaduslikult olen tegelnud 99% krüptograafiaga</a:t>
            </a:r>
          </a:p>
          <a:p>
            <a:pPr lvl="1"/>
            <a:r>
              <a:rPr lang="en-EE" sz="2000" dirty="0"/>
              <a:t>85% krüptograafilised protokollid</a:t>
            </a:r>
          </a:p>
          <a:p>
            <a:pPr lvl="2"/>
            <a:r>
              <a:rPr lang="en-EE" sz="1800" dirty="0"/>
              <a:t>40%+ nullteadmusprotokollid</a:t>
            </a:r>
          </a:p>
          <a:p>
            <a:endParaRPr lang="en-EE" sz="2400" dirty="0"/>
          </a:p>
        </p:txBody>
      </p:sp>
      <p:pic>
        <p:nvPicPr>
          <p:cNvPr id="7" name="Picture 6" descr="A cartoon character flying with a broom&#10;&#10;Description automatically generated">
            <a:extLst>
              <a:ext uri="{FF2B5EF4-FFF2-40B4-BE49-F238E27FC236}">
                <a16:creationId xmlns:a16="http://schemas.microsoft.com/office/drawing/2014/main" id="{FA0E9489-EEB9-B2F8-71AA-1B75F325919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947" b="92476" l="3721" r="95814">
                        <a14:foregroundMark x1="55000" y1="19417" x2="55000" y2="19417"/>
                        <a14:foregroundMark x1="56860" y1="29490" x2="56860" y2="29490"/>
                        <a14:foregroundMark x1="50930" y1="30340" x2="50930" y2="30340"/>
                        <a14:foregroundMark x1="51047" y1="27791" x2="51047" y2="27791"/>
                        <a14:foregroundMark x1="54419" y1="5947" x2="54419" y2="5947"/>
                        <a14:foregroundMark x1="86047" y1="72937" x2="86047" y2="72937"/>
                        <a14:foregroundMark x1="88023" y1="82646" x2="88023" y2="82646"/>
                        <a14:foregroundMark x1="89651" y1="81189" x2="89651" y2="81189"/>
                        <a14:foregroundMark x1="92791" y1="81553" x2="86512" y2="72937"/>
                        <a14:foregroundMark x1="67326" y1="90898" x2="67093" y2="86408"/>
                        <a14:foregroundMark x1="55465" y1="79612" x2="55814" y2="71117"/>
                        <a14:foregroundMark x1="51279" y1="88107" x2="53953" y2="82282"/>
                        <a14:foregroundMark x1="51860" y1="88228" x2="52558" y2="80461"/>
                        <a14:foregroundMark x1="65698" y1="91505" x2="69302" y2="83010"/>
                        <a14:foregroundMark x1="69302" y1="83010" x2="69302" y2="82888"/>
                        <a14:foregroundMark x1="85930" y1="88956" x2="85930" y2="88956"/>
                        <a14:foregroundMark x1="86512" y1="88956" x2="86512" y2="88956"/>
                        <a14:foregroundMark x1="26860" y1="55461" x2="33372" y2="55583"/>
                        <a14:foregroundMark x1="24186" y1="66626" x2="30465" y2="60922"/>
                        <a14:foregroundMark x1="6163" y1="48908" x2="13256" y2="52913"/>
                        <a14:foregroundMark x1="3953" y1="49879" x2="5116" y2="47451"/>
                        <a14:foregroundMark x1="6512" y1="46238" x2="6860" y2="45995"/>
                        <a14:foregroundMark x1="41279" y1="36286" x2="52791" y2="36772"/>
                        <a14:foregroundMark x1="52791" y1="36772" x2="56628" y2="36529"/>
                        <a14:foregroundMark x1="57209" y1="24757" x2="58721" y2="39927"/>
                        <a14:foregroundMark x1="60581" y1="32767" x2="62791" y2="41990"/>
                        <a14:foregroundMark x1="64535" y1="42233" x2="65814" y2="44539"/>
                        <a14:foregroundMark x1="52907" y1="24150" x2="50581" y2="32039"/>
                        <a14:foregroundMark x1="48488" y1="25485" x2="45698" y2="32282"/>
                        <a14:foregroundMark x1="44651" y1="29854" x2="42907" y2="30704"/>
                        <a14:foregroundMark x1="28953" y1="26335" x2="28953" y2="26335"/>
                        <a14:foregroundMark x1="51977" y1="88350" x2="53721" y2="81553"/>
                        <a14:foregroundMark x1="95814" y1="76820" x2="95814" y2="76820"/>
                        <a14:foregroundMark x1="51628" y1="88471" x2="51628" y2="88471"/>
                        <a14:foregroundMark x1="54535" y1="89563" x2="54535" y2="89563"/>
                        <a14:foregroundMark x1="55698" y1="89563" x2="55698" y2="89563"/>
                        <a14:foregroundMark x1="68372" y1="92476" x2="68372" y2="92476"/>
                        <a14:foregroundMark x1="69302" y1="90413" x2="69302" y2="90413"/>
                        <a14:foregroundMark x1="43837" y1="80825" x2="43837" y2="80825"/>
                        <a14:foregroundMark x1="26628" y1="26335" x2="26628" y2="26335"/>
                        <a14:foregroundMark x1="31395" y1="26214" x2="31395" y2="26214"/>
                        <a14:foregroundMark x1="28953" y1="23908" x2="28953" y2="23908"/>
                        <a14:foregroundMark x1="28488" y1="29126" x2="28488" y2="29126"/>
                        <a14:foregroundMark x1="28488" y1="22816" x2="28488" y2="22816"/>
                        <a14:foregroundMark x1="28488" y1="23908" x2="28488" y2="23908"/>
                        <a14:foregroundMark x1="28488" y1="29126" x2="28488" y2="29126"/>
                        <a14:foregroundMark x1="28837" y1="29248" x2="28721" y2="26942"/>
                        <a14:foregroundMark x1="28837" y1="22937" x2="28953" y2="24150"/>
                      </a14:backgroundRemoval>
                    </a14:imgEffect>
                  </a14:imgLayer>
                </a14:imgProps>
              </a:ext>
            </a:extLst>
          </a:blip>
          <a:stretch>
            <a:fillRect/>
          </a:stretch>
        </p:blipFill>
        <p:spPr>
          <a:xfrm>
            <a:off x="9819308" y="177756"/>
            <a:ext cx="2279927" cy="2184488"/>
          </a:xfrm>
          <a:prstGeom prst="rect">
            <a:avLst/>
          </a:prstGeom>
        </p:spPr>
      </p:pic>
    </p:spTree>
    <p:extLst>
      <p:ext uri="{BB962C8B-B14F-4D97-AF65-F5344CB8AC3E}">
        <p14:creationId xmlns:p14="http://schemas.microsoft.com/office/powerpoint/2010/main" val="263270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7FFA6-00F9-6CCD-46BA-843CAAF18284}"/>
              </a:ext>
            </a:extLst>
          </p:cNvPr>
          <p:cNvSpPr>
            <a:spLocks noGrp="1"/>
          </p:cNvSpPr>
          <p:nvPr>
            <p:ph type="title"/>
          </p:nvPr>
        </p:nvSpPr>
        <p:spPr/>
        <p:txBody>
          <a:bodyPr/>
          <a:lstStyle/>
          <a:p>
            <a:r>
              <a:rPr lang="en-EE" dirty="0"/>
              <a:t>Miks krüptograafia (personaalne)?</a:t>
            </a:r>
          </a:p>
        </p:txBody>
      </p:sp>
      <p:sp>
        <p:nvSpPr>
          <p:cNvPr id="6" name="Content Placeholder 2">
            <a:extLst>
              <a:ext uri="{FF2B5EF4-FFF2-40B4-BE49-F238E27FC236}">
                <a16:creationId xmlns:a16="http://schemas.microsoft.com/office/drawing/2014/main" id="{609ED4F5-2243-B2FB-E2A0-CC6458EA989B}"/>
              </a:ext>
            </a:extLst>
          </p:cNvPr>
          <p:cNvSpPr>
            <a:spLocks noGrp="1"/>
          </p:cNvSpPr>
          <p:nvPr>
            <p:ph idx="1"/>
          </p:nvPr>
        </p:nvSpPr>
        <p:spPr>
          <a:xfrm>
            <a:off x="677334" y="2160589"/>
            <a:ext cx="8596668" cy="3880773"/>
          </a:xfrm>
        </p:spPr>
        <p:txBody>
          <a:bodyPr>
            <a:normAutofit/>
          </a:bodyPr>
          <a:lstStyle/>
          <a:p>
            <a:r>
              <a:rPr lang="en-EE" sz="2400" dirty="0"/>
              <a:t>Mind huvitasid alati</a:t>
            </a:r>
          </a:p>
          <a:p>
            <a:pPr lvl="1"/>
            <a:r>
              <a:rPr lang="en-GB" sz="2200" dirty="0"/>
              <a:t>P</a:t>
            </a:r>
            <a:r>
              <a:rPr lang="en-EE" sz="2200" dirty="0"/>
              <a:t>uhas matemaatika</a:t>
            </a:r>
          </a:p>
          <a:p>
            <a:pPr lvl="1"/>
            <a:r>
              <a:rPr lang="en-EE" sz="2200" dirty="0"/>
              <a:t>Programmeerimine, efektiivsus</a:t>
            </a:r>
          </a:p>
          <a:p>
            <a:pPr lvl="1"/>
            <a:r>
              <a:rPr lang="en-EE" sz="2200" dirty="0"/>
              <a:t>Rakendused + tunne, et teen midagi kasulikku</a:t>
            </a:r>
            <a:endParaRPr lang="en-EE" sz="2200" dirty="0">
              <a:sym typeface="Wingdings" pitchFamily="2" charset="2"/>
            </a:endParaRPr>
          </a:p>
          <a:p>
            <a:r>
              <a:rPr lang="en-EE" sz="2400" dirty="0">
                <a:sym typeface="Wingdings" pitchFamily="2" charset="2"/>
              </a:rPr>
              <a:t>Krüptograafia võimaldab tegeleda kõigega</a:t>
            </a:r>
          </a:p>
          <a:p>
            <a:r>
              <a:rPr lang="en-EE" sz="2400" dirty="0">
                <a:sym typeface="Wingdings" pitchFamily="2" charset="2"/>
              </a:rPr>
              <a:t>Väga ilus matemaatika!</a:t>
            </a:r>
          </a:p>
          <a:p>
            <a:r>
              <a:rPr lang="en-EE" sz="2400" dirty="0">
                <a:sym typeface="Wingdings" pitchFamily="2" charset="2"/>
              </a:rPr>
              <a:t>Väga olulised rakendused!</a:t>
            </a:r>
            <a:endParaRPr lang="en-EE" sz="2400" dirty="0"/>
          </a:p>
        </p:txBody>
      </p:sp>
    </p:spTree>
    <p:extLst>
      <p:ext uri="{BB962C8B-B14F-4D97-AF65-F5344CB8AC3E}">
        <p14:creationId xmlns:p14="http://schemas.microsoft.com/office/powerpoint/2010/main" val="85156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B5200-0EF4-3844-E0D3-B409634C5978}"/>
              </a:ext>
            </a:extLst>
          </p:cNvPr>
          <p:cNvSpPr>
            <a:spLocks noGrp="1"/>
          </p:cNvSpPr>
          <p:nvPr>
            <p:ph type="title"/>
          </p:nvPr>
        </p:nvSpPr>
        <p:spPr/>
        <p:txBody>
          <a:bodyPr/>
          <a:lstStyle/>
          <a:p>
            <a:r>
              <a:rPr lang="en-EE" dirty="0"/>
              <a:t>Ilus matemaatika 1: definitsioonid</a:t>
            </a:r>
          </a:p>
        </p:txBody>
      </p:sp>
      <p:sp>
        <p:nvSpPr>
          <p:cNvPr id="3" name="Content Placeholder 2">
            <a:extLst>
              <a:ext uri="{FF2B5EF4-FFF2-40B4-BE49-F238E27FC236}">
                <a16:creationId xmlns:a16="http://schemas.microsoft.com/office/drawing/2014/main" id="{024FEA9C-E7A1-668D-0590-6422F9E4829A}"/>
              </a:ext>
            </a:extLst>
          </p:cNvPr>
          <p:cNvSpPr>
            <a:spLocks noGrp="1"/>
          </p:cNvSpPr>
          <p:nvPr>
            <p:ph idx="1"/>
          </p:nvPr>
        </p:nvSpPr>
        <p:spPr>
          <a:xfrm>
            <a:off x="677334" y="2160589"/>
            <a:ext cx="8596668" cy="1159554"/>
          </a:xfrm>
        </p:spPr>
        <p:txBody>
          <a:bodyPr>
            <a:normAutofit/>
          </a:bodyPr>
          <a:lstStyle/>
          <a:p>
            <a:r>
              <a:rPr lang="en-EE" dirty="0"/>
              <a:t>Krüptograafia põhimõiste: ühesuunaline funktsioon (OWF)</a:t>
            </a:r>
          </a:p>
          <a:p>
            <a:pPr lvl="1"/>
            <a:r>
              <a:rPr lang="en-EE" dirty="0"/>
              <a:t>“lihtne arvutada, raske pöörata”</a:t>
            </a:r>
          </a:p>
          <a:p>
            <a:r>
              <a:rPr lang="en-EE" dirty="0"/>
              <a:t>Väga naturaalne mõiste!</a:t>
            </a:r>
          </a:p>
        </p:txBody>
      </p:sp>
      <p:pic>
        <p:nvPicPr>
          <p:cNvPr id="5" name="Picture 4" descr="A cartoon character with yellow stars&#10;&#10;Description automatically generated">
            <a:extLst>
              <a:ext uri="{FF2B5EF4-FFF2-40B4-BE49-F238E27FC236}">
                <a16:creationId xmlns:a16="http://schemas.microsoft.com/office/drawing/2014/main" id="{97F2C1D3-274A-396F-D2DA-3CF3620AB18D}"/>
              </a:ext>
            </a:extLst>
          </p:cNvPr>
          <p:cNvPicPr>
            <a:picLocks noChangeAspect="1"/>
          </p:cNvPicPr>
          <p:nvPr/>
        </p:nvPicPr>
        <p:blipFill>
          <a:blip r:embed="rId2"/>
          <a:stretch>
            <a:fillRect/>
          </a:stretch>
        </p:blipFill>
        <p:spPr>
          <a:xfrm>
            <a:off x="3504969" y="3396057"/>
            <a:ext cx="1482559" cy="1719454"/>
          </a:xfrm>
          <a:prstGeom prst="rect">
            <a:avLst/>
          </a:prstGeom>
        </p:spPr>
      </p:pic>
      <p:pic>
        <p:nvPicPr>
          <p:cNvPr id="7" name="Picture 6" descr="A cartoon of a character&#10;&#10;Description automatically generated">
            <a:extLst>
              <a:ext uri="{FF2B5EF4-FFF2-40B4-BE49-F238E27FC236}">
                <a16:creationId xmlns:a16="http://schemas.microsoft.com/office/drawing/2014/main" id="{A412C0BD-74A1-1C9C-1E5D-8A708683EB45}"/>
              </a:ext>
            </a:extLst>
          </p:cNvPr>
          <p:cNvPicPr>
            <a:picLocks noChangeAspect="1"/>
          </p:cNvPicPr>
          <p:nvPr/>
        </p:nvPicPr>
        <p:blipFill>
          <a:blip r:embed="rId3"/>
          <a:stretch>
            <a:fillRect/>
          </a:stretch>
        </p:blipFill>
        <p:spPr>
          <a:xfrm>
            <a:off x="7192320" y="3320143"/>
            <a:ext cx="2081682" cy="2053078"/>
          </a:xfrm>
          <a:prstGeom prst="rect">
            <a:avLst/>
          </a:prstGeom>
        </p:spPr>
      </p:pic>
      <p:cxnSp>
        <p:nvCxnSpPr>
          <p:cNvPr id="18" name="Curved Connector 17">
            <a:extLst>
              <a:ext uri="{FF2B5EF4-FFF2-40B4-BE49-F238E27FC236}">
                <a16:creationId xmlns:a16="http://schemas.microsoft.com/office/drawing/2014/main" id="{05178068-37CB-9B49-8159-133CA07A50C4}"/>
              </a:ext>
            </a:extLst>
          </p:cNvPr>
          <p:cNvCxnSpPr>
            <a:cxnSpLocks/>
            <a:stCxn id="5" idx="0"/>
            <a:endCxn id="7" idx="0"/>
          </p:cNvCxnSpPr>
          <p:nvPr/>
        </p:nvCxnSpPr>
        <p:spPr>
          <a:xfrm rot="5400000" flipH="1" flipV="1">
            <a:off x="6201748" y="1364644"/>
            <a:ext cx="75914" cy="3986913"/>
          </a:xfrm>
          <a:prstGeom prst="curvedConnector3">
            <a:avLst>
              <a:gd name="adj1" fmla="val 581330"/>
            </a:avLst>
          </a:prstGeom>
          <a:ln w="127000">
            <a:tailEnd type="triangle"/>
          </a:ln>
        </p:spPr>
        <p:style>
          <a:lnRef idx="1">
            <a:schemeClr val="accent1"/>
          </a:lnRef>
          <a:fillRef idx="0">
            <a:schemeClr val="accent1"/>
          </a:fillRef>
          <a:effectRef idx="0">
            <a:schemeClr val="accent1"/>
          </a:effectRef>
          <a:fontRef idx="minor">
            <a:schemeClr val="tx1"/>
          </a:fontRef>
        </p:style>
      </p:cxnSp>
      <p:cxnSp>
        <p:nvCxnSpPr>
          <p:cNvPr id="46" name="Curved Connector 45">
            <a:extLst>
              <a:ext uri="{FF2B5EF4-FFF2-40B4-BE49-F238E27FC236}">
                <a16:creationId xmlns:a16="http://schemas.microsoft.com/office/drawing/2014/main" id="{73808C95-E201-ED23-546C-CDE9AB7D8010}"/>
              </a:ext>
            </a:extLst>
          </p:cNvPr>
          <p:cNvCxnSpPr>
            <a:cxnSpLocks/>
            <a:stCxn id="7" idx="2"/>
            <a:endCxn id="5" idx="2"/>
          </p:cNvCxnSpPr>
          <p:nvPr/>
        </p:nvCxnSpPr>
        <p:spPr>
          <a:xfrm rot="5400000" flipH="1">
            <a:off x="6110850" y="3250910"/>
            <a:ext cx="257710" cy="3986913"/>
          </a:xfrm>
          <a:prstGeom prst="curvedConnector3">
            <a:avLst>
              <a:gd name="adj1" fmla="val -76347"/>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46B58A6F-B9FE-F7C7-7AB4-467C0F9FD403}"/>
              </a:ext>
            </a:extLst>
          </p:cNvPr>
          <p:cNvSpPr txBox="1"/>
          <p:nvPr/>
        </p:nvSpPr>
        <p:spPr>
          <a:xfrm>
            <a:off x="5849775" y="3041810"/>
            <a:ext cx="727051" cy="317880"/>
          </a:xfrm>
          <a:prstGeom prst="rect">
            <a:avLst/>
          </a:prstGeom>
          <a:noFill/>
        </p:spPr>
        <p:txBody>
          <a:bodyPr wrap="none" rtlCol="0">
            <a:spAutoFit/>
          </a:bodyPr>
          <a:lstStyle/>
          <a:p>
            <a:r>
              <a:rPr lang="en-EE" dirty="0"/>
              <a:t>Lihtne</a:t>
            </a:r>
          </a:p>
        </p:txBody>
      </p:sp>
      <p:sp>
        <p:nvSpPr>
          <p:cNvPr id="50" name="TextBox 49">
            <a:extLst>
              <a:ext uri="{FF2B5EF4-FFF2-40B4-BE49-F238E27FC236}">
                <a16:creationId xmlns:a16="http://schemas.microsoft.com/office/drawing/2014/main" id="{50924C93-9FC1-CCE8-1A5B-5477B69EB25D}"/>
              </a:ext>
            </a:extLst>
          </p:cNvPr>
          <p:cNvSpPr txBox="1"/>
          <p:nvPr/>
        </p:nvSpPr>
        <p:spPr>
          <a:xfrm>
            <a:off x="5902581" y="5115511"/>
            <a:ext cx="674245" cy="317880"/>
          </a:xfrm>
          <a:prstGeom prst="rect">
            <a:avLst/>
          </a:prstGeom>
          <a:noFill/>
        </p:spPr>
        <p:txBody>
          <a:bodyPr wrap="none" rtlCol="0">
            <a:spAutoFit/>
          </a:bodyPr>
          <a:lstStyle/>
          <a:p>
            <a:r>
              <a:rPr lang="en-EE" dirty="0"/>
              <a:t>Raske</a:t>
            </a:r>
          </a:p>
        </p:txBody>
      </p:sp>
      <p:sp>
        <p:nvSpPr>
          <p:cNvPr id="53" name="TextBox 52">
            <a:extLst>
              <a:ext uri="{FF2B5EF4-FFF2-40B4-BE49-F238E27FC236}">
                <a16:creationId xmlns:a16="http://schemas.microsoft.com/office/drawing/2014/main" id="{A6BC3B1A-0EB8-6012-A89B-1773ED98AC6A}"/>
              </a:ext>
            </a:extLst>
          </p:cNvPr>
          <p:cNvSpPr txBox="1"/>
          <p:nvPr/>
        </p:nvSpPr>
        <p:spPr>
          <a:xfrm>
            <a:off x="1062249" y="5925234"/>
            <a:ext cx="4885440" cy="646331"/>
          </a:xfrm>
          <a:prstGeom prst="rect">
            <a:avLst/>
          </a:prstGeom>
          <a:solidFill>
            <a:schemeClr val="tx2">
              <a:lumMod val="60000"/>
              <a:lumOff val="40000"/>
            </a:schemeClr>
          </a:solidFill>
        </p:spPr>
        <p:txBody>
          <a:bodyPr wrap="none" rtlCol="0">
            <a:spAutoFit/>
          </a:bodyPr>
          <a:lstStyle/>
          <a:p>
            <a:pPr marL="342900" indent="-342900">
              <a:buFont typeface="+mj-lt"/>
              <a:buAutoNum type="arabicPeriod"/>
            </a:pPr>
            <a:r>
              <a:rPr lang="en-EE" dirty="0">
                <a:solidFill>
                  <a:schemeClr val="bg1"/>
                </a:solidFill>
              </a:rPr>
              <a:t>Mida see tähendab, matemaatiliselt?</a:t>
            </a:r>
          </a:p>
          <a:p>
            <a:pPr marL="342900" indent="-342900">
              <a:buFont typeface="+mj-lt"/>
              <a:buAutoNum type="arabicPeriod"/>
            </a:pPr>
            <a:r>
              <a:rPr lang="en-EE" dirty="0">
                <a:solidFill>
                  <a:schemeClr val="bg1"/>
                </a:solidFill>
              </a:rPr>
              <a:t>Kuidas seda digitaalselt implementeerida?</a:t>
            </a:r>
          </a:p>
        </p:txBody>
      </p:sp>
    </p:spTree>
    <p:extLst>
      <p:ext uri="{BB962C8B-B14F-4D97-AF65-F5344CB8AC3E}">
        <p14:creationId xmlns:p14="http://schemas.microsoft.com/office/powerpoint/2010/main" val="298146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9" grpId="0"/>
      <p:bldP spid="50" grpId="0"/>
      <p:bldP spid="5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C9906-F306-5AD6-67B0-4D4A40E8ECCF}"/>
              </a:ext>
            </a:extLst>
          </p:cNvPr>
          <p:cNvSpPr>
            <a:spLocks noGrp="1"/>
          </p:cNvSpPr>
          <p:nvPr>
            <p:ph type="title"/>
          </p:nvPr>
        </p:nvSpPr>
        <p:spPr/>
        <p:txBody>
          <a:bodyPr/>
          <a:lstStyle/>
          <a:p>
            <a:r>
              <a:rPr lang="en-EE" dirty="0"/>
              <a:t>Definitsioonid ja nende tähtsus</a:t>
            </a:r>
          </a:p>
        </p:txBody>
      </p:sp>
      <p:sp>
        <p:nvSpPr>
          <p:cNvPr id="3" name="Content Placeholder 2">
            <a:extLst>
              <a:ext uri="{FF2B5EF4-FFF2-40B4-BE49-F238E27FC236}">
                <a16:creationId xmlns:a16="http://schemas.microsoft.com/office/drawing/2014/main" id="{C3B8EB74-431A-DB8E-06A1-AD1CD4E61A46}"/>
              </a:ext>
            </a:extLst>
          </p:cNvPr>
          <p:cNvSpPr>
            <a:spLocks noGrp="1"/>
          </p:cNvSpPr>
          <p:nvPr>
            <p:ph idx="1"/>
          </p:nvPr>
        </p:nvSpPr>
        <p:spPr/>
        <p:txBody>
          <a:bodyPr>
            <a:normAutofit/>
          </a:bodyPr>
          <a:lstStyle/>
          <a:p>
            <a:r>
              <a:rPr lang="en-EE" sz="2400" dirty="0"/>
              <a:t>Intuitiivselt, me soovime, et midagi oleks turvaline</a:t>
            </a:r>
          </a:p>
          <a:p>
            <a:r>
              <a:rPr lang="en-EE" sz="2400" b="1" dirty="0"/>
              <a:t>Aga mida see tähendab?!</a:t>
            </a:r>
          </a:p>
          <a:p>
            <a:r>
              <a:rPr lang="en-EE" sz="2400" dirty="0"/>
              <a:t>Et sellele küsimusele vastata, tuleb aru saada</a:t>
            </a:r>
          </a:p>
          <a:p>
            <a:pPr lvl="1"/>
            <a:r>
              <a:rPr lang="en-EE" sz="2000" dirty="0"/>
              <a:t>Mis funktsionaalsust me tahame turvata</a:t>
            </a:r>
          </a:p>
          <a:p>
            <a:pPr lvl="2"/>
            <a:r>
              <a:rPr lang="en-EE" sz="1800" dirty="0"/>
              <a:t>Defineerida funktsionaalsus!</a:t>
            </a:r>
          </a:p>
          <a:p>
            <a:pPr lvl="1"/>
            <a:r>
              <a:rPr lang="en-EE" sz="2000" dirty="0"/>
              <a:t>Mis rünnete vastu me tahame turvalisust?</a:t>
            </a:r>
          </a:p>
          <a:p>
            <a:pPr lvl="2"/>
            <a:r>
              <a:rPr lang="en-EE" sz="1800" dirty="0"/>
              <a:t>Defineerida lubatud ründed ja turvalisus nende vastu</a:t>
            </a:r>
          </a:p>
          <a:p>
            <a:pPr lvl="2"/>
            <a:r>
              <a:rPr lang="en-EE" sz="1800" dirty="0"/>
              <a:t>Kui “võimas” võib olla ründaja?</a:t>
            </a:r>
          </a:p>
        </p:txBody>
      </p:sp>
      <p:pic>
        <p:nvPicPr>
          <p:cNvPr id="5" name="Picture 4" descr="A cartoon of a person&#10;&#10;Description automatically generated">
            <a:extLst>
              <a:ext uri="{FF2B5EF4-FFF2-40B4-BE49-F238E27FC236}">
                <a16:creationId xmlns:a16="http://schemas.microsoft.com/office/drawing/2014/main" id="{CA1B4D68-CEDC-200E-1768-7D86FA806EE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676" b="91727" l="9341" r="93407">
                        <a14:foregroundMark x1="58791" y1="7914" x2="58791" y2="7914"/>
                        <a14:foregroundMark x1="54945" y1="14388" x2="54945" y2="14388"/>
                        <a14:foregroundMark x1="93407" y1="34532" x2="93407" y2="34532"/>
                        <a14:foregroundMark x1="56593" y1="14388" x2="56593" y2="14388"/>
                        <a14:foregroundMark x1="64286" y1="18345" x2="53846" y2="12230"/>
                        <a14:foregroundMark x1="38462" y1="54317" x2="52198" y2="58993"/>
                        <a14:foregroundMark x1="39011" y1="44964" x2="42308" y2="64029"/>
                        <a14:foregroundMark x1="37363" y1="50000" x2="32967" y2="59712"/>
                        <a14:foregroundMark x1="36813" y1="48921" x2="37363" y2="45324"/>
                        <a14:foregroundMark x1="82418" y1="58993" x2="82967" y2="64388"/>
                        <a14:foregroundMark x1="82418" y1="60072" x2="82418" y2="57554"/>
                        <a14:foregroundMark x1="80220" y1="88849" x2="77473" y2="85971"/>
                        <a14:foregroundMark x1="41758" y1="91727" x2="38462" y2="86691"/>
                        <a14:foregroundMark x1="59341" y1="4676" x2="59341" y2="7554"/>
                      </a14:backgroundRemoval>
                    </a14:imgEffect>
                  </a14:imgLayer>
                </a14:imgProps>
              </a:ext>
            </a:extLst>
          </a:blip>
          <a:stretch>
            <a:fillRect/>
          </a:stretch>
        </p:blipFill>
        <p:spPr>
          <a:xfrm>
            <a:off x="10665503" y="165100"/>
            <a:ext cx="1155700" cy="1765300"/>
          </a:xfrm>
          <a:prstGeom prst="rect">
            <a:avLst/>
          </a:prstGeom>
        </p:spPr>
      </p:pic>
    </p:spTree>
    <p:extLst>
      <p:ext uri="{BB962C8B-B14F-4D97-AF65-F5344CB8AC3E}">
        <p14:creationId xmlns:p14="http://schemas.microsoft.com/office/powerpoint/2010/main" val="310417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8B1E5-CA95-B505-A9AC-FEE123E25C8B}"/>
              </a:ext>
            </a:extLst>
          </p:cNvPr>
          <p:cNvSpPr>
            <a:spLocks noGrp="1"/>
          </p:cNvSpPr>
          <p:nvPr>
            <p:ph type="title"/>
          </p:nvPr>
        </p:nvSpPr>
        <p:spPr/>
        <p:txBody>
          <a:bodyPr/>
          <a:lstStyle/>
          <a:p>
            <a:r>
              <a:rPr lang="en-EE" dirty="0"/>
              <a:t>Ründaja</a:t>
            </a:r>
          </a:p>
        </p:txBody>
      </p:sp>
      <p:pic>
        <p:nvPicPr>
          <p:cNvPr id="7" name="Picture 6" descr="A cartoon character in a bowl&#10;&#10;Description automatically generated">
            <a:extLst>
              <a:ext uri="{FF2B5EF4-FFF2-40B4-BE49-F238E27FC236}">
                <a16:creationId xmlns:a16="http://schemas.microsoft.com/office/drawing/2014/main" id="{CB81D31D-406B-2E55-ECFA-D16F2F2A78E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220" b="91206" l="10000" r="90000">
                        <a14:foregroundMark x1="46023" y1="9220" x2="46023" y2="9220"/>
                        <a14:foregroundMark x1="39432" y1="47660" x2="39432" y2="47660"/>
                        <a14:foregroundMark x1="40000" y1="49220" x2="45114" y2="40000"/>
                        <a14:foregroundMark x1="42386" y1="33759" x2="56932" y2="51064"/>
                        <a14:foregroundMark x1="56932" y1="51064" x2="57045" y2="51489"/>
                        <a14:foregroundMark x1="63409" y1="34894" x2="56591" y2="38298"/>
                        <a14:foregroundMark x1="56932" y1="91206" x2="61705" y2="88652"/>
                        <a14:foregroundMark x1="77045" y1="77163" x2="77045" y2="77163"/>
                      </a14:backgroundRemoval>
                    </a14:imgEffect>
                  </a14:imgLayer>
                </a14:imgProps>
              </a:ext>
            </a:extLst>
          </a:blip>
          <a:stretch>
            <a:fillRect/>
          </a:stretch>
        </p:blipFill>
        <p:spPr>
          <a:xfrm>
            <a:off x="3997615" y="1111680"/>
            <a:ext cx="2562679" cy="2050143"/>
          </a:xfrm>
          <a:prstGeom prst="rect">
            <a:avLst/>
          </a:prstGeom>
        </p:spPr>
      </p:pic>
      <p:pic>
        <p:nvPicPr>
          <p:cNvPr id="8" name="Picture 7" descr="A cartoon character flying with a broom&#10;&#10;Description automatically generated">
            <a:extLst>
              <a:ext uri="{FF2B5EF4-FFF2-40B4-BE49-F238E27FC236}">
                <a16:creationId xmlns:a16="http://schemas.microsoft.com/office/drawing/2014/main" id="{D31808C5-71E1-0C63-73F5-641BDA06918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947" b="92476" l="3721" r="95814">
                        <a14:foregroundMark x1="55000" y1="19417" x2="55000" y2="19417"/>
                        <a14:foregroundMark x1="56860" y1="29490" x2="56860" y2="29490"/>
                        <a14:foregroundMark x1="50930" y1="30340" x2="50930" y2="30340"/>
                        <a14:foregroundMark x1="51047" y1="27791" x2="51047" y2="27791"/>
                        <a14:foregroundMark x1="54419" y1="5947" x2="54419" y2="5947"/>
                        <a14:foregroundMark x1="86047" y1="72937" x2="86047" y2="72937"/>
                        <a14:foregroundMark x1="88023" y1="82646" x2="88023" y2="82646"/>
                        <a14:foregroundMark x1="89651" y1="81189" x2="89651" y2="81189"/>
                        <a14:foregroundMark x1="92791" y1="81553" x2="86512" y2="72937"/>
                        <a14:foregroundMark x1="67326" y1="90898" x2="67093" y2="86408"/>
                        <a14:foregroundMark x1="55465" y1="79612" x2="55814" y2="71117"/>
                        <a14:foregroundMark x1="51279" y1="88107" x2="53953" y2="82282"/>
                        <a14:foregroundMark x1="51860" y1="88228" x2="52558" y2="80461"/>
                        <a14:foregroundMark x1="65698" y1="91505" x2="69302" y2="83010"/>
                        <a14:foregroundMark x1="69302" y1="83010" x2="69302" y2="82888"/>
                        <a14:foregroundMark x1="85930" y1="88956" x2="85930" y2="88956"/>
                        <a14:foregroundMark x1="86512" y1="88956" x2="86512" y2="88956"/>
                        <a14:foregroundMark x1="26860" y1="55461" x2="33372" y2="55583"/>
                        <a14:foregroundMark x1="24186" y1="66626" x2="30465" y2="60922"/>
                        <a14:foregroundMark x1="6163" y1="48908" x2="13256" y2="52913"/>
                        <a14:foregroundMark x1="3953" y1="49879" x2="5116" y2="47451"/>
                        <a14:foregroundMark x1="6512" y1="46238" x2="6860" y2="45995"/>
                        <a14:foregroundMark x1="41279" y1="36286" x2="52791" y2="36772"/>
                        <a14:foregroundMark x1="52791" y1="36772" x2="56628" y2="36529"/>
                        <a14:foregroundMark x1="57209" y1="24757" x2="58721" y2="39927"/>
                        <a14:foregroundMark x1="60581" y1="32767" x2="62791" y2="41990"/>
                        <a14:foregroundMark x1="64535" y1="42233" x2="65814" y2="44539"/>
                        <a14:foregroundMark x1="52907" y1="24150" x2="50581" y2="32039"/>
                        <a14:foregroundMark x1="48488" y1="25485" x2="45698" y2="32282"/>
                        <a14:foregroundMark x1="44651" y1="29854" x2="42907" y2="30704"/>
                        <a14:foregroundMark x1="28953" y1="26335" x2="28953" y2="26335"/>
                        <a14:foregroundMark x1="51977" y1="88350" x2="53721" y2="81553"/>
                        <a14:foregroundMark x1="95814" y1="76820" x2="95814" y2="76820"/>
                        <a14:foregroundMark x1="51628" y1="88471" x2="51628" y2="88471"/>
                        <a14:foregroundMark x1="54535" y1="89563" x2="54535" y2="89563"/>
                        <a14:foregroundMark x1="55698" y1="89563" x2="55698" y2="89563"/>
                        <a14:foregroundMark x1="68372" y1="92476" x2="68372" y2="92476"/>
                        <a14:foregroundMark x1="69302" y1="90413" x2="69302" y2="90413"/>
                        <a14:foregroundMark x1="43837" y1="80825" x2="43837" y2="80825"/>
                        <a14:foregroundMark x1="26628" y1="26335" x2="26628" y2="26335"/>
                        <a14:foregroundMark x1="31395" y1="26214" x2="31395" y2="26214"/>
                        <a14:foregroundMark x1="28953" y1="23908" x2="28953" y2="23908"/>
                        <a14:foregroundMark x1="28488" y1="29126" x2="28488" y2="29126"/>
                        <a14:foregroundMark x1="28488" y1="22816" x2="28488" y2="22816"/>
                        <a14:foregroundMark x1="28488" y1="23908" x2="28488" y2="23908"/>
                        <a14:foregroundMark x1="28488" y1="29126" x2="28488" y2="29126"/>
                        <a14:foregroundMark x1="28837" y1="29248" x2="28721" y2="26942"/>
                        <a14:foregroundMark x1="28837" y1="22937" x2="28953" y2="24150"/>
                      </a14:backgroundRemoval>
                    </a14:imgEffect>
                  </a14:imgLayer>
                </a14:imgProps>
              </a:ext>
            </a:extLst>
          </a:blip>
          <a:stretch>
            <a:fillRect/>
          </a:stretch>
        </p:blipFill>
        <p:spPr>
          <a:xfrm>
            <a:off x="753534" y="1225505"/>
            <a:ext cx="1902119" cy="1822495"/>
          </a:xfrm>
          <a:prstGeom prst="rect">
            <a:avLst/>
          </a:prstGeom>
        </p:spPr>
      </p:pic>
      <p:pic>
        <p:nvPicPr>
          <p:cNvPr id="10" name="Picture 9" descr="A cartoon character with a red and white mushroom hat&#10;&#10;Description automatically generated">
            <a:extLst>
              <a:ext uri="{FF2B5EF4-FFF2-40B4-BE49-F238E27FC236}">
                <a16:creationId xmlns:a16="http://schemas.microsoft.com/office/drawing/2014/main" id="{821C61EF-BA38-1375-8A06-C6A485F933D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328" b="93714" l="10000" r="90000">
                        <a14:foregroundMark x1="50357" y1="12224" x2="70238" y2="22468"/>
                        <a14:foregroundMark x1="70238" y1="22468" x2="74405" y2="26542"/>
                        <a14:foregroundMark x1="77976" y1="33178" x2="35833" y2="31315"/>
                        <a14:foregroundMark x1="44524" y1="18976" x2="28452" y2="31315"/>
                        <a14:foregroundMark x1="21905" y1="26077" x2="41071" y2="35390"/>
                        <a14:foregroundMark x1="41071" y1="35390" x2="41190" y2="35506"/>
                        <a14:foregroundMark x1="29405" y1="15017" x2="41786" y2="15367"/>
                        <a14:foregroundMark x1="41786" y1="15367" x2="66905" y2="10128"/>
                        <a14:foregroundMark x1="68810" y1="12689" x2="58571" y2="6403"/>
                        <a14:foregroundMark x1="58571" y1="6403" x2="47262" y2="5937"/>
                        <a14:foregroundMark x1="47262" y1="5937" x2="43333" y2="8033"/>
                        <a14:foregroundMark x1="75476" y1="18277" x2="52262" y2="10128"/>
                        <a14:foregroundMark x1="52262" y1="10128" x2="33214" y2="11874"/>
                        <a14:foregroundMark x1="72024" y1="34692" x2="60595" y2="43888"/>
                        <a14:foregroundMark x1="28452" y1="34692" x2="44524" y2="38650"/>
                        <a14:foregroundMark x1="24048" y1="41211" x2="48810" y2="33062"/>
                        <a14:foregroundMark x1="34524" y1="44703" x2="33452" y2="30035"/>
                        <a14:foregroundMark x1="30833" y1="47730" x2="39048" y2="32829"/>
                        <a14:foregroundMark x1="71310" y1="43306" x2="62976" y2="34109"/>
                        <a14:foregroundMark x1="47143" y1="70780" x2="51786" y2="79627"/>
                        <a14:foregroundMark x1="51786" y1="79627" x2="60238" y2="87078"/>
                        <a14:foregroundMark x1="67500" y1="93248" x2="60476" y2="87194"/>
                        <a14:foregroundMark x1="60476" y1="87194" x2="53214" y2="76368"/>
                        <a14:foregroundMark x1="53214" y1="76368" x2="46905" y2="71362"/>
                        <a14:foregroundMark x1="36429" y1="93830" x2="54881" y2="75786"/>
                        <a14:foregroundMark x1="58929" y1="2328" x2="57381" y2="9895"/>
                        <a14:foregroundMark x1="32738" y1="66822" x2="53095" y2="66938"/>
                        <a14:foregroundMark x1="53095" y1="66938" x2="54881" y2="66822"/>
                        <a14:foregroundMark x1="61548" y1="65076" x2="61548" y2="65076"/>
                        <a14:foregroundMark x1="66905" y1="59022" x2="66905" y2="59022"/>
                        <a14:foregroundMark x1="77738" y1="56927" x2="77738" y2="56927"/>
                        <a14:foregroundMark x1="61071" y1="70780" x2="61071" y2="70780"/>
                        <a14:foregroundMark x1="62143" y1="71828" x2="62143" y2="71828"/>
                        <a14:foregroundMark x1="63214" y1="71013" x2="63214" y2="71013"/>
                        <a14:foregroundMark x1="55238" y1="65891" x2="61310" y2="66123"/>
                        <a14:foregroundMark x1="37500" y1="69267" x2="37500" y2="69267"/>
                        <a14:foregroundMark x1="36667" y1="64843" x2="37738" y2="71828"/>
                        <a14:foregroundMark x1="46071" y1="38417" x2="46071" y2="38417"/>
                        <a14:foregroundMark x1="58333" y1="37835" x2="58333" y2="37835"/>
                        <a14:foregroundMark x1="58095" y1="43306" x2="58095" y2="43306"/>
                      </a14:backgroundRemoval>
                    </a14:imgEffect>
                  </a14:imgLayer>
                </a14:imgProps>
              </a:ext>
            </a:extLst>
          </a:blip>
          <a:stretch>
            <a:fillRect/>
          </a:stretch>
        </p:blipFill>
        <p:spPr>
          <a:xfrm>
            <a:off x="7902256" y="1227121"/>
            <a:ext cx="1782679" cy="1820879"/>
          </a:xfrm>
          <a:prstGeom prst="rect">
            <a:avLst/>
          </a:prstGeom>
        </p:spPr>
      </p:pic>
      <p:sp>
        <p:nvSpPr>
          <p:cNvPr id="11" name="TextBox 10">
            <a:extLst>
              <a:ext uri="{FF2B5EF4-FFF2-40B4-BE49-F238E27FC236}">
                <a16:creationId xmlns:a16="http://schemas.microsoft.com/office/drawing/2014/main" id="{DD32B633-B22F-594B-4B70-931418FE0CB7}"/>
              </a:ext>
            </a:extLst>
          </p:cNvPr>
          <p:cNvSpPr txBox="1"/>
          <p:nvPr/>
        </p:nvSpPr>
        <p:spPr>
          <a:xfrm>
            <a:off x="276086" y="3048000"/>
            <a:ext cx="4263257" cy="3416320"/>
          </a:xfrm>
          <a:prstGeom prst="rect">
            <a:avLst/>
          </a:prstGeom>
          <a:solidFill>
            <a:schemeClr val="tx2">
              <a:lumMod val="60000"/>
              <a:lumOff val="40000"/>
            </a:schemeClr>
          </a:solidFill>
        </p:spPr>
        <p:txBody>
          <a:bodyPr wrap="square" rtlCol="0">
            <a:spAutoFit/>
          </a:bodyPr>
          <a:lstStyle/>
          <a:p>
            <a:r>
              <a:rPr lang="en-EE" b="1" dirty="0">
                <a:solidFill>
                  <a:schemeClr val="bg1"/>
                </a:solidFill>
              </a:rPr>
              <a:t>Kõikvõimas ründaja</a:t>
            </a:r>
          </a:p>
          <a:p>
            <a:pPr marL="285750" indent="-285750">
              <a:buFont typeface="Arial" panose="020B0604020202020204" pitchFamily="34" charset="0"/>
              <a:buChar char="•"/>
            </a:pPr>
            <a:r>
              <a:rPr lang="en-EE" dirty="0">
                <a:solidFill>
                  <a:schemeClr val="bg1"/>
                </a:solidFill>
              </a:rPr>
              <a:t>Võib kasutada universumi iga aatomit</a:t>
            </a:r>
          </a:p>
          <a:p>
            <a:pPr marL="285750" indent="-285750">
              <a:buFont typeface="Arial" panose="020B0604020202020204" pitchFamily="34" charset="0"/>
              <a:buChar char="•"/>
            </a:pPr>
            <a:r>
              <a:rPr lang="en-GB" dirty="0">
                <a:solidFill>
                  <a:schemeClr val="bg1"/>
                </a:solidFill>
              </a:rPr>
              <a:t>N</a:t>
            </a:r>
            <a:r>
              <a:rPr lang="en-EE" dirty="0">
                <a:solidFill>
                  <a:schemeClr val="bg1"/>
                </a:solidFill>
              </a:rPr>
              <a:t>ing töötada kogu universumi eluea jooksul</a:t>
            </a:r>
          </a:p>
          <a:p>
            <a:pPr marL="285750" indent="-285750">
              <a:buFont typeface="Arial" panose="020B0604020202020204" pitchFamily="34" charset="0"/>
              <a:buChar char="•"/>
            </a:pPr>
            <a:r>
              <a:rPr lang="en-EE" dirty="0">
                <a:solidFill>
                  <a:schemeClr val="bg1"/>
                </a:solidFill>
              </a:rPr>
              <a:t>… lõpmatu kiirelt</a:t>
            </a:r>
          </a:p>
          <a:p>
            <a:endParaRPr lang="en-EE" dirty="0">
              <a:solidFill>
                <a:schemeClr val="bg1"/>
              </a:solidFill>
            </a:endParaRPr>
          </a:p>
          <a:p>
            <a:pPr marL="285750" indent="-285750">
              <a:buFont typeface="Arial" panose="020B0604020202020204" pitchFamily="34" charset="0"/>
              <a:buChar char="•"/>
            </a:pPr>
            <a:r>
              <a:rPr lang="en-EE" dirty="0">
                <a:solidFill>
                  <a:schemeClr val="bg1"/>
                </a:solidFill>
              </a:rPr>
              <a:t>Ideaalselt sooviks kaitset sellise ründaja vastu</a:t>
            </a:r>
          </a:p>
          <a:p>
            <a:pPr marL="285750" indent="-285750">
              <a:buFont typeface="Arial" panose="020B0604020202020204" pitchFamily="34" charset="0"/>
              <a:buChar char="•"/>
            </a:pPr>
            <a:r>
              <a:rPr lang="en-EE" dirty="0">
                <a:solidFill>
                  <a:schemeClr val="bg1"/>
                </a:solidFill>
              </a:rPr>
              <a:t>Kahjuks on väga lihtne näidata, et enamus rakendusi ei ole turvalised Doctor Who vastu </a:t>
            </a:r>
          </a:p>
        </p:txBody>
      </p:sp>
      <p:sp>
        <p:nvSpPr>
          <p:cNvPr id="12" name="TextBox 11">
            <a:extLst>
              <a:ext uri="{FF2B5EF4-FFF2-40B4-BE49-F238E27FC236}">
                <a16:creationId xmlns:a16="http://schemas.microsoft.com/office/drawing/2014/main" id="{AEE511D1-1292-44A2-FCCA-D24A71C2876D}"/>
              </a:ext>
            </a:extLst>
          </p:cNvPr>
          <p:cNvSpPr txBox="1"/>
          <p:nvPr/>
        </p:nvSpPr>
        <p:spPr>
          <a:xfrm>
            <a:off x="7202400" y="3087308"/>
            <a:ext cx="4989600" cy="3693319"/>
          </a:xfrm>
          <a:prstGeom prst="rect">
            <a:avLst/>
          </a:prstGeom>
          <a:solidFill>
            <a:schemeClr val="tx2">
              <a:lumMod val="60000"/>
              <a:lumOff val="40000"/>
            </a:schemeClr>
          </a:solidFill>
        </p:spPr>
        <p:txBody>
          <a:bodyPr wrap="square" rtlCol="0">
            <a:spAutoFit/>
          </a:bodyPr>
          <a:lstStyle/>
          <a:p>
            <a:r>
              <a:rPr lang="en-EE" b="1" dirty="0">
                <a:solidFill>
                  <a:schemeClr val="bg1"/>
                </a:solidFill>
              </a:rPr>
              <a:t>“Nõrk” ründaja</a:t>
            </a:r>
          </a:p>
          <a:p>
            <a:pPr marL="285750" indent="-285750">
              <a:buFont typeface="Arial" panose="020B0604020202020204" pitchFamily="34" charset="0"/>
              <a:buChar char="•"/>
            </a:pPr>
            <a:r>
              <a:rPr lang="en-EE" dirty="0">
                <a:solidFill>
                  <a:schemeClr val="bg1"/>
                </a:solidFill>
              </a:rPr>
              <a:t>Mitte võimsam kui ausad osapooled</a:t>
            </a:r>
          </a:p>
          <a:p>
            <a:pPr marL="285750" indent="-285750">
              <a:buFont typeface="Arial" panose="020B0604020202020204" pitchFamily="34" charset="0"/>
              <a:buChar char="•"/>
            </a:pPr>
            <a:r>
              <a:rPr lang="en-US" dirty="0">
                <a:solidFill>
                  <a:schemeClr val="bg1"/>
                </a:solidFill>
              </a:rPr>
              <a:t>… </a:t>
            </a:r>
            <a:r>
              <a:rPr lang="en-US" dirty="0" err="1">
                <a:solidFill>
                  <a:schemeClr val="bg1"/>
                </a:solidFill>
              </a:rPr>
              <a:t>või</a:t>
            </a:r>
            <a:r>
              <a:rPr lang="en-US" dirty="0">
                <a:solidFill>
                  <a:schemeClr val="bg1"/>
                </a:solidFill>
              </a:rPr>
              <a:t> 10x </a:t>
            </a:r>
            <a:r>
              <a:rPr lang="en-US" dirty="0" err="1">
                <a:solidFill>
                  <a:schemeClr val="bg1"/>
                </a:solidFill>
              </a:rPr>
              <a:t>võimsam</a:t>
            </a:r>
            <a:r>
              <a:rPr lang="en-US" dirty="0">
                <a:solidFill>
                  <a:schemeClr val="bg1"/>
                </a:solidFill>
              </a:rPr>
              <a:t>?</a:t>
            </a:r>
          </a:p>
          <a:p>
            <a:pPr marL="285750" indent="-285750">
              <a:buFont typeface="Arial" panose="020B0604020202020204" pitchFamily="34" charset="0"/>
              <a:buChar char="•"/>
            </a:pPr>
            <a:endParaRPr lang="en-EE" dirty="0">
              <a:solidFill>
                <a:schemeClr val="bg1"/>
              </a:solidFill>
            </a:endParaRPr>
          </a:p>
          <a:p>
            <a:pPr marL="285750" indent="-285750">
              <a:buFont typeface="Arial" panose="020B0604020202020204" pitchFamily="34" charset="0"/>
              <a:buChar char="•"/>
            </a:pPr>
            <a:r>
              <a:rPr lang="en-EE" dirty="0">
                <a:solidFill>
                  <a:schemeClr val="bg1"/>
                </a:solidFill>
              </a:rPr>
              <a:t>Paljusid rakendusi on suht lihtne turvata selliste ründajate vastu</a:t>
            </a:r>
          </a:p>
          <a:p>
            <a:pPr marL="285750" indent="-285750">
              <a:buFont typeface="Arial" panose="020B0604020202020204" pitchFamily="34" charset="0"/>
              <a:buChar char="•"/>
            </a:pPr>
            <a:r>
              <a:rPr lang="en-EE" dirty="0">
                <a:solidFill>
                  <a:schemeClr val="bg1"/>
                </a:solidFill>
              </a:rPr>
              <a:t>Kahjuks ei ole see piisav</a:t>
            </a:r>
          </a:p>
          <a:p>
            <a:pPr marL="742950" lvl="1" indent="-285750">
              <a:buFont typeface="Arial" panose="020B0604020202020204" pitchFamily="34" charset="0"/>
              <a:buChar char="•"/>
            </a:pPr>
            <a:r>
              <a:rPr lang="en-EE" dirty="0">
                <a:solidFill>
                  <a:schemeClr val="bg1"/>
                </a:solidFill>
              </a:rPr>
              <a:t>Pangaröövlid, “state level attackers”, …</a:t>
            </a:r>
          </a:p>
          <a:p>
            <a:pPr marL="742950" lvl="1" indent="-285750">
              <a:buFont typeface="Arial" panose="020B0604020202020204" pitchFamily="34" charset="0"/>
              <a:buChar char="•"/>
            </a:pPr>
            <a:r>
              <a:rPr lang="en-EE" dirty="0">
                <a:solidFill>
                  <a:schemeClr val="bg1"/>
                </a:solidFill>
              </a:rPr>
              <a:t>Pangas makse tegemine on lihtne, aga me soovime oma raha kaitsta ka ründaja vastu, kel on superarvuti ja 10 aastat aega </a:t>
            </a:r>
          </a:p>
        </p:txBody>
      </p:sp>
      <p:sp>
        <p:nvSpPr>
          <p:cNvPr id="13" name="TextBox 12">
            <a:extLst>
              <a:ext uri="{FF2B5EF4-FFF2-40B4-BE49-F238E27FC236}">
                <a16:creationId xmlns:a16="http://schemas.microsoft.com/office/drawing/2014/main" id="{8269E2DF-6463-54F5-F375-418F33846FAD}"/>
              </a:ext>
            </a:extLst>
          </p:cNvPr>
          <p:cNvSpPr txBox="1"/>
          <p:nvPr/>
        </p:nvSpPr>
        <p:spPr>
          <a:xfrm>
            <a:off x="4589532" y="3048000"/>
            <a:ext cx="2562679" cy="1477328"/>
          </a:xfrm>
          <a:prstGeom prst="rect">
            <a:avLst/>
          </a:prstGeom>
          <a:solidFill>
            <a:schemeClr val="tx2">
              <a:lumMod val="60000"/>
              <a:lumOff val="40000"/>
            </a:schemeClr>
          </a:solidFill>
        </p:spPr>
        <p:txBody>
          <a:bodyPr wrap="square" rtlCol="0">
            <a:spAutoFit/>
          </a:bodyPr>
          <a:lstStyle/>
          <a:p>
            <a:r>
              <a:rPr lang="en-EE" b="1" dirty="0">
                <a:solidFill>
                  <a:schemeClr val="bg1"/>
                </a:solidFill>
              </a:rPr>
              <a:t>Tegelik ründaja</a:t>
            </a:r>
          </a:p>
          <a:p>
            <a:pPr marL="285750" indent="-285750">
              <a:buFont typeface="Arial" panose="020B0604020202020204" pitchFamily="34" charset="0"/>
              <a:buChar char="•"/>
            </a:pPr>
            <a:r>
              <a:rPr lang="en-EE" dirty="0">
                <a:solidFill>
                  <a:schemeClr val="bg1"/>
                </a:solidFill>
              </a:rPr>
              <a:t>Modeleerib reaalsust</a:t>
            </a:r>
          </a:p>
          <a:p>
            <a:pPr marL="285750" indent="-285750">
              <a:buFont typeface="Arial" panose="020B0604020202020204" pitchFamily="34" charset="0"/>
              <a:buChar char="•"/>
            </a:pPr>
            <a:r>
              <a:rPr lang="en-GB" dirty="0" err="1">
                <a:solidFill>
                  <a:schemeClr val="bg1"/>
                </a:solidFill>
              </a:rPr>
              <a:t>Implementeeritav</a:t>
            </a:r>
            <a:endParaRPr lang="en-GB" dirty="0">
              <a:solidFill>
                <a:schemeClr val="bg1"/>
              </a:solidFill>
            </a:endParaRPr>
          </a:p>
          <a:p>
            <a:endParaRPr lang="en-EE" dirty="0">
              <a:solidFill>
                <a:schemeClr val="bg1"/>
              </a:solidFill>
            </a:endParaRPr>
          </a:p>
        </p:txBody>
      </p:sp>
    </p:spTree>
    <p:extLst>
      <p:ext uri="{BB962C8B-B14F-4D97-AF65-F5344CB8AC3E}">
        <p14:creationId xmlns:p14="http://schemas.microsoft.com/office/powerpoint/2010/main" val="2291420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8B1E5-CA95-B505-A9AC-FEE123E25C8B}"/>
              </a:ext>
            </a:extLst>
          </p:cNvPr>
          <p:cNvSpPr>
            <a:spLocks noGrp="1"/>
          </p:cNvSpPr>
          <p:nvPr>
            <p:ph type="title"/>
          </p:nvPr>
        </p:nvSpPr>
        <p:spPr/>
        <p:txBody>
          <a:bodyPr/>
          <a:lstStyle/>
          <a:p>
            <a:r>
              <a:rPr lang="en-EE" dirty="0"/>
              <a:t>Ühesuunaline funktsioon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1198BF2-7A0B-941B-6CD3-3C7AEC4CAEB0}"/>
                  </a:ext>
                </a:extLst>
              </p:cNvPr>
              <p:cNvSpPr>
                <a:spLocks noGrp="1"/>
              </p:cNvSpPr>
              <p:nvPr>
                <p:ph idx="1"/>
              </p:nvPr>
            </p:nvSpPr>
            <p:spPr>
              <a:xfrm>
                <a:off x="677334" y="2160589"/>
                <a:ext cx="8596668" cy="3880773"/>
              </a:xfrm>
            </p:spPr>
            <p:txBody>
              <a:bodyPr>
                <a:normAutofit/>
              </a:bodyPr>
              <a:lstStyle/>
              <a:p>
                <a:r>
                  <a:rPr lang="en-EE" sz="2800" dirty="0"/>
                  <a:t>Meile on antud sisend </a:t>
                </a:r>
                <a:r>
                  <a:rPr lang="en-EE" sz="2800" i="1" dirty="0">
                    <a:solidFill>
                      <a:srgbClr val="0070C0"/>
                    </a:solidFill>
                  </a:rPr>
                  <a:t>x</a:t>
                </a:r>
                <a:r>
                  <a:rPr lang="en-EE" sz="2800" dirty="0"/>
                  <a:t> ja funktsioon </a:t>
                </a:r>
                <a:r>
                  <a:rPr lang="en-EE" sz="2800" i="1" dirty="0">
                    <a:solidFill>
                      <a:srgbClr val="0070C0"/>
                    </a:solidFill>
                  </a:rPr>
                  <a:t>f</a:t>
                </a:r>
              </a:p>
              <a:p>
                <a:r>
                  <a:rPr lang="en-EE" sz="2800" dirty="0"/>
                  <a:t>Arvutamine on lihtne:</a:t>
                </a:r>
              </a:p>
              <a:p>
                <a:pPr lvl="1"/>
                <a:r>
                  <a:rPr lang="en-EE" sz="2600" dirty="0"/>
                  <a:t>Leidub “efektiivne” algoritm </a:t>
                </a:r>
                <a:r>
                  <a:rPr lang="en-EE" sz="2600" i="1" dirty="0">
                    <a:solidFill>
                      <a:srgbClr val="0070C0"/>
                    </a:solidFill>
                  </a:rPr>
                  <a:t>A</a:t>
                </a:r>
                <a:r>
                  <a:rPr lang="en-EE" sz="2600" dirty="0"/>
                  <a:t>, kes arvutab </a:t>
                </a:r>
                <a:r>
                  <a:rPr lang="en-EE" sz="2600" i="1" dirty="0">
                    <a:solidFill>
                      <a:srgbClr val="0070C0"/>
                    </a:solidFill>
                  </a:rPr>
                  <a:t>f</a:t>
                </a:r>
                <a:r>
                  <a:rPr lang="en-EE" sz="2600" dirty="0"/>
                  <a:t>-i</a:t>
                </a:r>
                <a:endParaRPr lang="en-EE" sz="2600" dirty="0">
                  <a:solidFill>
                    <a:srgbClr val="0070C0"/>
                  </a:solidFill>
                </a:endParaRPr>
              </a:p>
              <a:p>
                <a:pPr lvl="2"/>
                <a14:m>
                  <m:oMath xmlns:m="http://schemas.openxmlformats.org/officeDocument/2006/math">
                    <m:r>
                      <a:rPr lang="en-EE" sz="2200" i="1" smtClean="0">
                        <a:solidFill>
                          <a:srgbClr val="0070C0"/>
                        </a:solidFill>
                        <a:latin typeface="Cambria Math" panose="02040503050406030204" pitchFamily="18" charset="0"/>
                        <a:ea typeface="Cambria Math" panose="02040503050406030204" pitchFamily="18" charset="0"/>
                      </a:rPr>
                      <m:t>∃</m:t>
                    </m:r>
                    <m:r>
                      <a:rPr lang="en-US" sz="2200" b="0" i="1" smtClean="0">
                        <a:solidFill>
                          <a:srgbClr val="0070C0"/>
                        </a:solidFill>
                        <a:latin typeface="Cambria Math" panose="02040503050406030204" pitchFamily="18" charset="0"/>
                        <a:ea typeface="Cambria Math" panose="02040503050406030204" pitchFamily="18" charset="0"/>
                      </a:rPr>
                      <m:t>𝐴</m:t>
                    </m:r>
                    <m:r>
                      <a:rPr lang="en-EE" sz="2200" i="1" smtClean="0">
                        <a:solidFill>
                          <a:srgbClr val="0070C0"/>
                        </a:solidFill>
                        <a:latin typeface="Cambria Math" panose="02040503050406030204" pitchFamily="18" charset="0"/>
                        <a:ea typeface="Cambria Math" panose="02040503050406030204" pitchFamily="18" charset="0"/>
                      </a:rPr>
                      <m:t>∀</m:t>
                    </m:r>
                    <m:r>
                      <a:rPr lang="en-US" sz="2200" b="0" i="1" smtClean="0">
                        <a:solidFill>
                          <a:srgbClr val="0070C0"/>
                        </a:solidFill>
                        <a:latin typeface="Cambria Math" panose="02040503050406030204" pitchFamily="18" charset="0"/>
                        <a:ea typeface="Cambria Math" panose="02040503050406030204" pitchFamily="18" charset="0"/>
                      </a:rPr>
                      <m:t>𝑥</m:t>
                    </m:r>
                    <m:r>
                      <a:rPr lang="en-US" sz="2200" b="0" i="1" smtClean="0">
                        <a:solidFill>
                          <a:srgbClr val="0070C0"/>
                        </a:solidFill>
                        <a:latin typeface="Cambria Math" panose="02040503050406030204" pitchFamily="18" charset="0"/>
                        <a:ea typeface="Cambria Math" panose="02040503050406030204" pitchFamily="18" charset="0"/>
                      </a:rPr>
                      <m:t>:</m:t>
                    </m:r>
                    <m:r>
                      <a:rPr lang="en-US" sz="2200" b="0" i="1" smtClean="0">
                        <a:solidFill>
                          <a:srgbClr val="0070C0"/>
                        </a:solidFill>
                        <a:latin typeface="Cambria Math" panose="02040503050406030204" pitchFamily="18" charset="0"/>
                        <a:ea typeface="Cambria Math" panose="02040503050406030204" pitchFamily="18" charset="0"/>
                      </a:rPr>
                      <m:t>𝐴</m:t>
                    </m:r>
                    <m:d>
                      <m:dPr>
                        <m:ctrlPr>
                          <a:rPr lang="en-US" sz="2200" b="0" i="1" smtClean="0">
                            <a:solidFill>
                              <a:srgbClr val="0070C0"/>
                            </a:solidFill>
                            <a:latin typeface="Cambria Math" panose="02040503050406030204" pitchFamily="18" charset="0"/>
                            <a:ea typeface="Cambria Math" panose="02040503050406030204" pitchFamily="18" charset="0"/>
                          </a:rPr>
                        </m:ctrlPr>
                      </m:dPr>
                      <m:e>
                        <m:r>
                          <a:rPr lang="en-US" sz="2200" b="0" i="1" smtClean="0">
                            <a:solidFill>
                              <a:srgbClr val="0070C0"/>
                            </a:solidFill>
                            <a:latin typeface="Cambria Math" panose="02040503050406030204" pitchFamily="18" charset="0"/>
                            <a:ea typeface="Cambria Math" panose="02040503050406030204" pitchFamily="18" charset="0"/>
                          </a:rPr>
                          <m:t>𝑥</m:t>
                        </m:r>
                      </m:e>
                    </m:d>
                    <m:r>
                      <a:rPr lang="en-US" sz="2200" b="0" i="1" smtClean="0">
                        <a:solidFill>
                          <a:srgbClr val="0070C0"/>
                        </a:solidFill>
                        <a:latin typeface="Cambria Math" panose="02040503050406030204" pitchFamily="18" charset="0"/>
                        <a:ea typeface="Cambria Math" panose="02040503050406030204" pitchFamily="18" charset="0"/>
                      </a:rPr>
                      <m:t>=</m:t>
                    </m:r>
                    <m:r>
                      <a:rPr lang="en-US" sz="2200" b="0" i="1" smtClean="0">
                        <a:solidFill>
                          <a:srgbClr val="0070C0"/>
                        </a:solidFill>
                        <a:latin typeface="Cambria Math" panose="02040503050406030204" pitchFamily="18" charset="0"/>
                        <a:ea typeface="Cambria Math" panose="02040503050406030204" pitchFamily="18" charset="0"/>
                      </a:rPr>
                      <m:t>𝑓</m:t>
                    </m:r>
                    <m:r>
                      <a:rPr lang="en-US" sz="2200" b="0" i="1" smtClean="0">
                        <a:solidFill>
                          <a:srgbClr val="0070C0"/>
                        </a:solidFill>
                        <a:latin typeface="Cambria Math" panose="02040503050406030204" pitchFamily="18" charset="0"/>
                        <a:ea typeface="Cambria Math" panose="02040503050406030204" pitchFamily="18" charset="0"/>
                      </a:rPr>
                      <m:t>(</m:t>
                    </m:r>
                    <m:r>
                      <a:rPr lang="en-US" sz="2200" b="0" i="1" smtClean="0">
                        <a:solidFill>
                          <a:srgbClr val="0070C0"/>
                        </a:solidFill>
                        <a:latin typeface="Cambria Math" panose="02040503050406030204" pitchFamily="18" charset="0"/>
                        <a:ea typeface="Cambria Math" panose="02040503050406030204" pitchFamily="18" charset="0"/>
                      </a:rPr>
                      <m:t>𝑥</m:t>
                    </m:r>
                    <m:r>
                      <a:rPr lang="en-US" sz="2200" b="0" i="1" smtClean="0">
                        <a:solidFill>
                          <a:srgbClr val="0070C0"/>
                        </a:solidFill>
                        <a:latin typeface="Cambria Math" panose="02040503050406030204" pitchFamily="18" charset="0"/>
                        <a:ea typeface="Cambria Math" panose="02040503050406030204" pitchFamily="18" charset="0"/>
                      </a:rPr>
                      <m:t>)</m:t>
                    </m:r>
                  </m:oMath>
                </a14:m>
                <a:endParaRPr lang="en-EE" sz="2200" dirty="0">
                  <a:solidFill>
                    <a:srgbClr val="0070C0"/>
                  </a:solidFill>
                </a:endParaRPr>
              </a:p>
              <a:p>
                <a:r>
                  <a:rPr lang="en-EE" sz="2800" dirty="0"/>
                  <a:t>Pööramine on raske:</a:t>
                </a:r>
              </a:p>
              <a:p>
                <a:pPr lvl="1"/>
                <a:r>
                  <a:rPr lang="en-EE" sz="2600" dirty="0"/>
                  <a:t>Ei leidu “efektiivset” algoritmi kes alati </a:t>
                </a:r>
                <a:r>
                  <a:rPr lang="en-EE" sz="2600" i="1" dirty="0">
                    <a:solidFill>
                      <a:srgbClr val="0070C0"/>
                    </a:solidFill>
                  </a:rPr>
                  <a:t>f</a:t>
                </a:r>
                <a:r>
                  <a:rPr lang="en-EE" sz="2600" dirty="0"/>
                  <a:t>-</a:t>
                </a:r>
                <a:r>
                  <a:rPr lang="en-GB" sz="2600" dirty="0" err="1"/>
                  <a:t>i</a:t>
                </a:r>
                <a:r>
                  <a:rPr lang="en-EE" sz="2600" dirty="0"/>
                  <a:t> pöörab:</a:t>
                </a:r>
              </a:p>
              <a:p>
                <a:pPr lvl="2"/>
                <a14:m>
                  <m:oMath xmlns:m="http://schemas.openxmlformats.org/officeDocument/2006/math">
                    <m:r>
                      <a:rPr lang="en-EE" sz="2200" i="1" smtClean="0">
                        <a:solidFill>
                          <a:srgbClr val="0070C0"/>
                        </a:solidFill>
                        <a:latin typeface="Cambria Math" panose="02040503050406030204" pitchFamily="18" charset="0"/>
                        <a:ea typeface="Cambria Math" panose="02040503050406030204" pitchFamily="18" charset="0"/>
                      </a:rPr>
                      <m:t>∄</m:t>
                    </m:r>
                    <m:r>
                      <a:rPr lang="en-US" sz="2200" b="0" i="1" smtClean="0">
                        <a:solidFill>
                          <a:srgbClr val="0070C0"/>
                        </a:solidFill>
                        <a:latin typeface="Cambria Math" panose="02040503050406030204" pitchFamily="18" charset="0"/>
                        <a:ea typeface="Cambria Math" panose="02040503050406030204" pitchFamily="18" charset="0"/>
                      </a:rPr>
                      <m:t>𝐴</m:t>
                    </m:r>
                    <m:r>
                      <a:rPr lang="en-US" sz="2200" b="0" i="1" smtClean="0">
                        <a:solidFill>
                          <a:srgbClr val="0070C0"/>
                        </a:solidFill>
                        <a:latin typeface="Cambria Math" panose="02040503050406030204" pitchFamily="18" charset="0"/>
                        <a:ea typeface="Cambria Math" panose="02040503050406030204" pitchFamily="18" charset="0"/>
                      </a:rPr>
                      <m:t>∀</m:t>
                    </m:r>
                    <m:r>
                      <a:rPr lang="en-US" sz="2200" b="0" i="1" smtClean="0">
                        <a:solidFill>
                          <a:srgbClr val="0070C0"/>
                        </a:solidFill>
                        <a:latin typeface="Cambria Math" panose="02040503050406030204" pitchFamily="18" charset="0"/>
                        <a:ea typeface="Cambria Math" panose="02040503050406030204" pitchFamily="18" charset="0"/>
                      </a:rPr>
                      <m:t>𝑥</m:t>
                    </m:r>
                    <m:r>
                      <a:rPr lang="en-US" sz="2200" b="0" i="1" smtClean="0">
                        <a:solidFill>
                          <a:srgbClr val="0070C0"/>
                        </a:solidFill>
                        <a:latin typeface="Cambria Math" panose="02040503050406030204" pitchFamily="18" charset="0"/>
                        <a:ea typeface="Cambria Math" panose="02040503050406030204" pitchFamily="18" charset="0"/>
                      </a:rPr>
                      <m:t>:</m:t>
                    </m:r>
                    <m:r>
                      <a:rPr lang="en-US" sz="2200" b="0" i="1" smtClean="0">
                        <a:solidFill>
                          <a:srgbClr val="0070C0"/>
                        </a:solidFill>
                        <a:latin typeface="Cambria Math" panose="02040503050406030204" pitchFamily="18" charset="0"/>
                        <a:ea typeface="Cambria Math" panose="02040503050406030204" pitchFamily="18" charset="0"/>
                      </a:rPr>
                      <m:t>𝐴</m:t>
                    </m:r>
                    <m:d>
                      <m:dPr>
                        <m:ctrlPr>
                          <a:rPr lang="en-US" sz="2200" b="0" i="1" smtClean="0">
                            <a:solidFill>
                              <a:srgbClr val="0070C0"/>
                            </a:solidFill>
                            <a:latin typeface="Cambria Math" panose="02040503050406030204" pitchFamily="18" charset="0"/>
                            <a:ea typeface="Cambria Math" panose="02040503050406030204" pitchFamily="18" charset="0"/>
                          </a:rPr>
                        </m:ctrlPr>
                      </m:dPr>
                      <m:e>
                        <m:r>
                          <a:rPr lang="en-US" sz="2200" b="0" i="1" smtClean="0">
                            <a:solidFill>
                              <a:srgbClr val="0070C0"/>
                            </a:solidFill>
                            <a:latin typeface="Cambria Math" panose="02040503050406030204" pitchFamily="18" charset="0"/>
                            <a:ea typeface="Cambria Math" panose="02040503050406030204" pitchFamily="18" charset="0"/>
                          </a:rPr>
                          <m:t>𝑓</m:t>
                        </m:r>
                        <m:r>
                          <a:rPr lang="en-US" sz="2200" b="0" i="1" smtClean="0">
                            <a:solidFill>
                              <a:srgbClr val="0070C0"/>
                            </a:solidFill>
                            <a:latin typeface="Cambria Math" panose="02040503050406030204" pitchFamily="18" charset="0"/>
                            <a:ea typeface="Cambria Math" panose="02040503050406030204" pitchFamily="18" charset="0"/>
                          </a:rPr>
                          <m:t>(</m:t>
                        </m:r>
                        <m:r>
                          <a:rPr lang="en-US" sz="2200" b="0" i="1" smtClean="0">
                            <a:solidFill>
                              <a:srgbClr val="0070C0"/>
                            </a:solidFill>
                            <a:latin typeface="Cambria Math" panose="02040503050406030204" pitchFamily="18" charset="0"/>
                            <a:ea typeface="Cambria Math" panose="02040503050406030204" pitchFamily="18" charset="0"/>
                          </a:rPr>
                          <m:t>𝑥</m:t>
                        </m:r>
                        <m:r>
                          <a:rPr lang="en-US" sz="2200" b="0" i="1" smtClean="0">
                            <a:solidFill>
                              <a:srgbClr val="0070C0"/>
                            </a:solidFill>
                            <a:latin typeface="Cambria Math" panose="02040503050406030204" pitchFamily="18" charset="0"/>
                            <a:ea typeface="Cambria Math" panose="02040503050406030204" pitchFamily="18" charset="0"/>
                          </a:rPr>
                          <m:t>)</m:t>
                        </m:r>
                      </m:e>
                    </m:d>
                    <m:r>
                      <a:rPr lang="en-US" sz="2200" b="0" i="1" smtClean="0">
                        <a:solidFill>
                          <a:srgbClr val="0070C0"/>
                        </a:solidFill>
                        <a:latin typeface="Cambria Math" panose="02040503050406030204" pitchFamily="18" charset="0"/>
                        <a:ea typeface="Cambria Math" panose="02040503050406030204" pitchFamily="18" charset="0"/>
                      </a:rPr>
                      <m:t>=</m:t>
                    </m:r>
                    <m:r>
                      <a:rPr lang="en-US" sz="2200" b="0" i="1" smtClean="0">
                        <a:solidFill>
                          <a:srgbClr val="0070C0"/>
                        </a:solidFill>
                        <a:latin typeface="Cambria Math" panose="02040503050406030204" pitchFamily="18" charset="0"/>
                        <a:ea typeface="Cambria Math" panose="02040503050406030204" pitchFamily="18" charset="0"/>
                      </a:rPr>
                      <m:t>𝑥</m:t>
                    </m:r>
                  </m:oMath>
                </a14:m>
                <a:endParaRPr lang="en-EE" sz="2200" dirty="0">
                  <a:solidFill>
                    <a:srgbClr val="0070C0"/>
                  </a:solidFill>
                </a:endParaRPr>
              </a:p>
              <a:p>
                <a:endParaRPr lang="en-EE" sz="1800" dirty="0"/>
              </a:p>
            </p:txBody>
          </p:sp>
        </mc:Choice>
        <mc:Fallback>
          <p:sp>
            <p:nvSpPr>
              <p:cNvPr id="3" name="Content Placeholder 2">
                <a:extLst>
                  <a:ext uri="{FF2B5EF4-FFF2-40B4-BE49-F238E27FC236}">
                    <a16:creationId xmlns:a16="http://schemas.microsoft.com/office/drawing/2014/main" id="{31198BF2-7A0B-941B-6CD3-3C7AEC4CAEB0}"/>
                  </a:ext>
                </a:extLst>
              </p:cNvPr>
              <p:cNvSpPr>
                <a:spLocks noGrp="1" noRot="1" noChangeAspect="1" noMove="1" noResize="1" noEditPoints="1" noAdjustHandles="1" noChangeArrowheads="1" noChangeShapeType="1" noTextEdit="1"/>
              </p:cNvSpPr>
              <p:nvPr>
                <p:ph idx="1"/>
              </p:nvPr>
            </p:nvSpPr>
            <p:spPr>
              <a:xfrm>
                <a:off x="677334" y="2160589"/>
                <a:ext cx="8596668" cy="3880773"/>
              </a:xfrm>
              <a:blipFill>
                <a:blip r:embed="rId2"/>
                <a:stretch>
                  <a:fillRect l="-885" t="-1303" r="-295"/>
                </a:stretch>
              </a:blipFill>
            </p:spPr>
            <p:txBody>
              <a:bodyPr/>
              <a:lstStyle/>
              <a:p>
                <a:r>
                  <a:rPr lang="en-EE">
                    <a:noFill/>
                  </a:rPr>
                  <a:t> </a:t>
                </a:r>
              </a:p>
            </p:txBody>
          </p:sp>
        </mc:Fallback>
      </mc:AlternateContent>
      <p:grpSp>
        <p:nvGrpSpPr>
          <p:cNvPr id="4" name="Group 3">
            <a:extLst>
              <a:ext uri="{FF2B5EF4-FFF2-40B4-BE49-F238E27FC236}">
                <a16:creationId xmlns:a16="http://schemas.microsoft.com/office/drawing/2014/main" id="{8291E284-E1E0-C352-615C-1910A676B65D}"/>
              </a:ext>
            </a:extLst>
          </p:cNvPr>
          <p:cNvGrpSpPr/>
          <p:nvPr/>
        </p:nvGrpSpPr>
        <p:grpSpPr>
          <a:xfrm>
            <a:off x="7413171" y="504909"/>
            <a:ext cx="4745545" cy="1857291"/>
            <a:chOff x="1665910" y="3863009"/>
            <a:chExt cx="6654881" cy="2455300"/>
          </a:xfrm>
        </p:grpSpPr>
        <p:pic>
          <p:nvPicPr>
            <p:cNvPr id="5" name="Picture 4" descr="A cartoon character with yellow stars&#10;&#10;Description automatically generated">
              <a:extLst>
                <a:ext uri="{FF2B5EF4-FFF2-40B4-BE49-F238E27FC236}">
                  <a16:creationId xmlns:a16="http://schemas.microsoft.com/office/drawing/2014/main" id="{E0A229AF-03F2-D0CD-C029-D2DCA8AEA2AC}"/>
                </a:ext>
              </a:extLst>
            </p:cNvPr>
            <p:cNvPicPr>
              <a:picLocks noChangeAspect="1"/>
            </p:cNvPicPr>
            <p:nvPr/>
          </p:nvPicPr>
          <p:blipFill>
            <a:blip r:embed="rId3"/>
            <a:stretch>
              <a:fillRect/>
            </a:stretch>
          </p:blipFill>
          <p:spPr>
            <a:xfrm>
              <a:off x="1665910" y="3951211"/>
              <a:ext cx="1710209" cy="1997766"/>
            </a:xfrm>
            <a:prstGeom prst="rect">
              <a:avLst/>
            </a:prstGeom>
          </p:spPr>
        </p:pic>
        <p:pic>
          <p:nvPicPr>
            <p:cNvPr id="6" name="Picture 5" descr="A cartoon of a character&#10;&#10;Description automatically generated">
              <a:extLst>
                <a:ext uri="{FF2B5EF4-FFF2-40B4-BE49-F238E27FC236}">
                  <a16:creationId xmlns:a16="http://schemas.microsoft.com/office/drawing/2014/main" id="{F15F2B4C-6823-100A-5F52-0B471D193FC6}"/>
                </a:ext>
              </a:extLst>
            </p:cNvPr>
            <p:cNvPicPr>
              <a:picLocks noChangeAspect="1"/>
            </p:cNvPicPr>
            <p:nvPr/>
          </p:nvPicPr>
          <p:blipFill>
            <a:blip r:embed="rId4"/>
            <a:stretch>
              <a:fillRect/>
            </a:stretch>
          </p:blipFill>
          <p:spPr>
            <a:xfrm>
              <a:off x="5919462" y="3863009"/>
              <a:ext cx="2401329" cy="2385391"/>
            </a:xfrm>
            <a:prstGeom prst="rect">
              <a:avLst/>
            </a:prstGeom>
          </p:spPr>
        </p:pic>
        <p:cxnSp>
          <p:nvCxnSpPr>
            <p:cNvPr id="9" name="Curved Connector 8">
              <a:extLst>
                <a:ext uri="{FF2B5EF4-FFF2-40B4-BE49-F238E27FC236}">
                  <a16:creationId xmlns:a16="http://schemas.microsoft.com/office/drawing/2014/main" id="{E39751C7-6C58-C180-9C44-D40B9373C3C2}"/>
                </a:ext>
              </a:extLst>
            </p:cNvPr>
            <p:cNvCxnSpPr>
              <a:cxnSpLocks/>
              <a:stCxn id="5" idx="0"/>
              <a:endCxn id="6" idx="0"/>
            </p:cNvCxnSpPr>
            <p:nvPr/>
          </p:nvCxnSpPr>
          <p:spPr>
            <a:xfrm rot="5400000" flipH="1" flipV="1">
              <a:off x="4776470" y="1607554"/>
              <a:ext cx="88202" cy="4599112"/>
            </a:xfrm>
            <a:prstGeom prst="curvedConnector3">
              <a:avLst>
                <a:gd name="adj1" fmla="val 581330"/>
              </a:avLst>
            </a:prstGeom>
            <a:ln w="127000">
              <a:tailEnd type="triangle"/>
            </a:ln>
          </p:spPr>
          <p:style>
            <a:lnRef idx="1">
              <a:schemeClr val="accent1"/>
            </a:lnRef>
            <a:fillRef idx="0">
              <a:schemeClr val="accent1"/>
            </a:fillRef>
            <a:effectRef idx="0">
              <a:schemeClr val="accent1"/>
            </a:effectRef>
            <a:fontRef idx="minor">
              <a:schemeClr val="tx1"/>
            </a:fontRef>
          </p:style>
        </p:cxnSp>
        <p:cxnSp>
          <p:nvCxnSpPr>
            <p:cNvPr id="14" name="Curved Connector 13">
              <a:extLst>
                <a:ext uri="{FF2B5EF4-FFF2-40B4-BE49-F238E27FC236}">
                  <a16:creationId xmlns:a16="http://schemas.microsoft.com/office/drawing/2014/main" id="{0D644E03-B993-89B6-AC07-D3EE658CC040}"/>
                </a:ext>
              </a:extLst>
            </p:cNvPr>
            <p:cNvCxnSpPr>
              <a:cxnSpLocks/>
              <a:stCxn id="6" idx="2"/>
              <a:endCxn id="5" idx="2"/>
            </p:cNvCxnSpPr>
            <p:nvPr/>
          </p:nvCxnSpPr>
          <p:spPr>
            <a:xfrm rot="5400000" flipH="1">
              <a:off x="4670859" y="3799133"/>
              <a:ext cx="299423" cy="4599112"/>
            </a:xfrm>
            <a:prstGeom prst="curvedConnector3">
              <a:avLst>
                <a:gd name="adj1" fmla="val -76347"/>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BE39C9E-CDF9-624A-AAB0-CAE8E9CAE65F}"/>
                </a:ext>
              </a:extLst>
            </p:cNvPr>
            <p:cNvSpPr txBox="1"/>
            <p:nvPr/>
          </p:nvSpPr>
          <p:spPr>
            <a:xfrm>
              <a:off x="4386943" y="3863009"/>
              <a:ext cx="838691" cy="369332"/>
            </a:xfrm>
            <a:prstGeom prst="rect">
              <a:avLst/>
            </a:prstGeom>
            <a:noFill/>
          </p:spPr>
          <p:txBody>
            <a:bodyPr wrap="none" rtlCol="0">
              <a:spAutoFit/>
            </a:bodyPr>
            <a:lstStyle/>
            <a:p>
              <a:r>
                <a:rPr lang="en-EE" dirty="0"/>
                <a:t>Lihtne</a:t>
              </a:r>
            </a:p>
          </p:txBody>
        </p:sp>
        <p:sp>
          <p:nvSpPr>
            <p:cNvPr id="16" name="TextBox 15">
              <a:extLst>
                <a:ext uri="{FF2B5EF4-FFF2-40B4-BE49-F238E27FC236}">
                  <a16:creationId xmlns:a16="http://schemas.microsoft.com/office/drawing/2014/main" id="{CC91404F-A113-E889-0105-46D85BCB68DF}"/>
                </a:ext>
              </a:extLst>
            </p:cNvPr>
            <p:cNvSpPr txBox="1"/>
            <p:nvPr/>
          </p:nvSpPr>
          <p:spPr>
            <a:xfrm>
              <a:off x="4431681" y="5948977"/>
              <a:ext cx="777777" cy="369332"/>
            </a:xfrm>
            <a:prstGeom prst="rect">
              <a:avLst/>
            </a:prstGeom>
            <a:noFill/>
          </p:spPr>
          <p:txBody>
            <a:bodyPr wrap="none" rtlCol="0">
              <a:spAutoFit/>
            </a:bodyPr>
            <a:lstStyle/>
            <a:p>
              <a:r>
                <a:rPr lang="en-EE" dirty="0"/>
                <a:t>Raske</a:t>
              </a:r>
            </a:p>
          </p:txBody>
        </p:sp>
      </p:grpSp>
      <p:sp>
        <p:nvSpPr>
          <p:cNvPr id="17" name="TextBox 16">
            <a:extLst>
              <a:ext uri="{FF2B5EF4-FFF2-40B4-BE49-F238E27FC236}">
                <a16:creationId xmlns:a16="http://schemas.microsoft.com/office/drawing/2014/main" id="{A0F56AAD-E914-7BB0-A6C5-F96972F4A992}"/>
              </a:ext>
            </a:extLst>
          </p:cNvPr>
          <p:cNvSpPr txBox="1"/>
          <p:nvPr/>
        </p:nvSpPr>
        <p:spPr>
          <a:xfrm>
            <a:off x="774168" y="5848290"/>
            <a:ext cx="4727026" cy="400110"/>
          </a:xfrm>
          <a:prstGeom prst="rect">
            <a:avLst/>
          </a:prstGeom>
          <a:solidFill>
            <a:schemeClr val="tx2">
              <a:lumMod val="60000"/>
              <a:lumOff val="40000"/>
            </a:schemeClr>
          </a:solidFill>
        </p:spPr>
        <p:txBody>
          <a:bodyPr wrap="square" rtlCol="0">
            <a:spAutoFit/>
          </a:bodyPr>
          <a:lstStyle/>
          <a:p>
            <a:r>
              <a:rPr lang="en-US" sz="2000" b="1" dirty="0" err="1">
                <a:solidFill>
                  <a:schemeClr val="bg1"/>
                </a:solidFill>
              </a:rPr>
              <a:t>Kahjuks</a:t>
            </a:r>
            <a:r>
              <a:rPr lang="en-US" sz="2000" b="1" dirty="0">
                <a:solidFill>
                  <a:schemeClr val="bg1"/>
                </a:solidFill>
              </a:rPr>
              <a:t> see </a:t>
            </a:r>
            <a:r>
              <a:rPr lang="en-US" sz="2000" b="1" dirty="0" err="1">
                <a:solidFill>
                  <a:schemeClr val="bg1"/>
                </a:solidFill>
              </a:rPr>
              <a:t>definitsioon</a:t>
            </a:r>
            <a:r>
              <a:rPr lang="en-US" sz="2000" b="1" dirty="0">
                <a:solidFill>
                  <a:schemeClr val="bg1"/>
                </a:solidFill>
              </a:rPr>
              <a:t> </a:t>
            </a:r>
            <a:r>
              <a:rPr lang="en-US" sz="2000" b="1" dirty="0" err="1">
                <a:solidFill>
                  <a:schemeClr val="bg1"/>
                </a:solidFill>
              </a:rPr>
              <a:t>ei</a:t>
            </a:r>
            <a:r>
              <a:rPr lang="en-US" sz="2000" b="1" dirty="0">
                <a:solidFill>
                  <a:schemeClr val="bg1"/>
                </a:solidFill>
              </a:rPr>
              <a:t> ole </a:t>
            </a:r>
            <a:r>
              <a:rPr lang="en-US" sz="2000" b="1" dirty="0" err="1">
                <a:solidFill>
                  <a:schemeClr val="bg1"/>
                </a:solidFill>
              </a:rPr>
              <a:t>piisav</a:t>
            </a:r>
            <a:r>
              <a:rPr lang="en-US" sz="2000" b="1" dirty="0">
                <a:solidFill>
                  <a:schemeClr val="bg1"/>
                </a:solidFill>
              </a:rPr>
              <a:t>!</a:t>
            </a:r>
            <a:endParaRPr lang="en-EE" sz="2000" dirty="0">
              <a:solidFill>
                <a:schemeClr val="bg1"/>
              </a:solidFill>
            </a:endParaRPr>
          </a:p>
        </p:txBody>
      </p:sp>
      <p:sp>
        <p:nvSpPr>
          <p:cNvPr id="18" name="TextBox 17">
            <a:extLst>
              <a:ext uri="{FF2B5EF4-FFF2-40B4-BE49-F238E27FC236}">
                <a16:creationId xmlns:a16="http://schemas.microsoft.com/office/drawing/2014/main" id="{08A0C26E-343F-EC0D-5FB1-E61E61021B18}"/>
              </a:ext>
            </a:extLst>
          </p:cNvPr>
          <p:cNvSpPr txBox="1"/>
          <p:nvPr/>
        </p:nvSpPr>
        <p:spPr>
          <a:xfrm>
            <a:off x="5988040" y="6071496"/>
            <a:ext cx="4291598" cy="400110"/>
          </a:xfrm>
          <a:prstGeom prst="rect">
            <a:avLst/>
          </a:prstGeom>
          <a:solidFill>
            <a:schemeClr val="tx2">
              <a:lumMod val="60000"/>
              <a:lumOff val="40000"/>
            </a:schemeClr>
          </a:solidFill>
        </p:spPr>
        <p:txBody>
          <a:bodyPr wrap="square" rtlCol="0">
            <a:spAutoFit/>
          </a:bodyPr>
          <a:lstStyle/>
          <a:p>
            <a:r>
              <a:rPr lang="en-US" sz="2000" dirty="0" err="1">
                <a:solidFill>
                  <a:schemeClr val="bg1"/>
                </a:solidFill>
              </a:rPr>
              <a:t>Näiteks</a:t>
            </a:r>
            <a:r>
              <a:rPr lang="en-US" sz="2000" dirty="0">
                <a:solidFill>
                  <a:schemeClr val="bg1"/>
                </a:solidFill>
              </a:rPr>
              <a:t>, </a:t>
            </a:r>
            <a:r>
              <a:rPr lang="en-US" sz="2000" dirty="0" err="1">
                <a:solidFill>
                  <a:schemeClr val="bg1"/>
                </a:solidFill>
              </a:rPr>
              <a:t>mida</a:t>
            </a:r>
            <a:r>
              <a:rPr lang="en-US" sz="2000" dirty="0">
                <a:solidFill>
                  <a:schemeClr val="bg1"/>
                </a:solidFill>
              </a:rPr>
              <a:t> </a:t>
            </a:r>
            <a:r>
              <a:rPr lang="en-US" sz="2000" dirty="0" err="1">
                <a:solidFill>
                  <a:schemeClr val="bg1"/>
                </a:solidFill>
              </a:rPr>
              <a:t>tähendab</a:t>
            </a:r>
            <a:r>
              <a:rPr lang="en-US" sz="2000" dirty="0">
                <a:solidFill>
                  <a:schemeClr val="bg1"/>
                </a:solidFill>
              </a:rPr>
              <a:t> </a:t>
            </a:r>
            <a:r>
              <a:rPr lang="en-US" sz="2000" dirty="0" err="1">
                <a:solidFill>
                  <a:schemeClr val="bg1"/>
                </a:solidFill>
              </a:rPr>
              <a:t>efektiivne</a:t>
            </a:r>
            <a:r>
              <a:rPr lang="en-US" sz="2000" dirty="0">
                <a:solidFill>
                  <a:schemeClr val="bg1"/>
                </a:solidFill>
              </a:rPr>
              <a:t>?</a:t>
            </a:r>
            <a:endParaRPr lang="en-EE" sz="2000" dirty="0">
              <a:solidFill>
                <a:schemeClr val="bg1"/>
              </a:solidFill>
            </a:endParaRPr>
          </a:p>
        </p:txBody>
      </p:sp>
    </p:spTree>
    <p:extLst>
      <p:ext uri="{BB962C8B-B14F-4D97-AF65-F5344CB8AC3E}">
        <p14:creationId xmlns:p14="http://schemas.microsoft.com/office/powerpoint/2010/main" val="151240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8B1E5-CA95-B505-A9AC-FEE123E25C8B}"/>
              </a:ext>
            </a:extLst>
          </p:cNvPr>
          <p:cNvSpPr>
            <a:spLocks noGrp="1"/>
          </p:cNvSpPr>
          <p:nvPr>
            <p:ph type="title"/>
          </p:nvPr>
        </p:nvSpPr>
        <p:spPr/>
        <p:txBody>
          <a:bodyPr/>
          <a:lstStyle/>
          <a:p>
            <a:r>
              <a:rPr lang="en-EE" dirty="0"/>
              <a:t>Efektiivsuse mõiste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1198BF2-7A0B-941B-6CD3-3C7AEC4CAEB0}"/>
                  </a:ext>
                </a:extLst>
              </p:cNvPr>
              <p:cNvSpPr>
                <a:spLocks noGrp="1"/>
              </p:cNvSpPr>
              <p:nvPr>
                <p:ph idx="1"/>
              </p:nvPr>
            </p:nvSpPr>
            <p:spPr>
              <a:xfrm>
                <a:off x="677334" y="2160589"/>
                <a:ext cx="8596668" cy="3880773"/>
              </a:xfrm>
            </p:spPr>
            <p:txBody>
              <a:bodyPr>
                <a:normAutofit/>
              </a:bodyPr>
              <a:lstStyle/>
              <a:p>
                <a:r>
                  <a:rPr lang="en-EE" sz="2000" dirty="0"/>
                  <a:t>Efektiivsus on parametriseeritav</a:t>
                </a:r>
              </a:p>
              <a:p>
                <a:r>
                  <a:rPr lang="en-EE" sz="2000" dirty="0"/>
                  <a:t>Tavaline parameeter: sisendi </a:t>
                </a:r>
                <a14:m>
                  <m:oMath xmlns:m="http://schemas.openxmlformats.org/officeDocument/2006/math">
                    <m:r>
                      <a:rPr lang="en-US" sz="2000" b="0" i="1" smtClean="0">
                        <a:solidFill>
                          <a:srgbClr val="0070C0"/>
                        </a:solidFill>
                        <a:latin typeface="Cambria Math" panose="02040503050406030204" pitchFamily="18" charset="0"/>
                      </a:rPr>
                      <m:t>𝑥</m:t>
                    </m:r>
                  </m:oMath>
                </a14:m>
                <a:r>
                  <a:rPr lang="en-EE" sz="2000" dirty="0"/>
                  <a:t> pikkus </a:t>
                </a:r>
                <a14:m>
                  <m:oMath xmlns:m="http://schemas.openxmlformats.org/officeDocument/2006/math">
                    <m:d>
                      <m:dPr>
                        <m:begChr m:val="|"/>
                        <m:endChr m:val="|"/>
                        <m:ctrlPr>
                          <a:rPr lang="en-US" sz="2000" b="0" i="1" dirty="0" smtClean="0">
                            <a:solidFill>
                              <a:srgbClr val="0070C0"/>
                            </a:solidFill>
                            <a:latin typeface="Cambria Math" panose="02040503050406030204" pitchFamily="18" charset="0"/>
                          </a:rPr>
                        </m:ctrlPr>
                      </m:dPr>
                      <m:e>
                        <m:r>
                          <a:rPr lang="en-US" sz="2000" b="0" i="1" dirty="0" smtClean="0">
                            <a:solidFill>
                              <a:srgbClr val="0070C0"/>
                            </a:solidFill>
                            <a:latin typeface="Cambria Math" panose="02040503050406030204" pitchFamily="18" charset="0"/>
                          </a:rPr>
                          <m:t>𝑥</m:t>
                        </m:r>
                      </m:e>
                    </m:d>
                  </m:oMath>
                </a14:m>
                <a:endParaRPr lang="en-US" sz="2000" b="0" dirty="0"/>
              </a:p>
              <a:p>
                <a:r>
                  <a:rPr lang="en-US" sz="2000" dirty="0" err="1"/>
                  <a:t>Lühemate</a:t>
                </a:r>
                <a:r>
                  <a:rPr lang="en-US" sz="2000" dirty="0"/>
                  <a:t> </a:t>
                </a:r>
                <a:r>
                  <a:rPr lang="en-US" sz="2000" dirty="0" err="1"/>
                  <a:t>sisendite</a:t>
                </a:r>
                <a:r>
                  <a:rPr lang="en-US" sz="2000" dirty="0"/>
                  <a:t> </a:t>
                </a:r>
                <a:r>
                  <a:rPr lang="en-US" sz="2000" dirty="0" err="1"/>
                  <a:t>puhul</a:t>
                </a:r>
                <a:r>
                  <a:rPr lang="en-US" sz="2000" dirty="0"/>
                  <a:t> on </a:t>
                </a:r>
                <a:r>
                  <a:rPr lang="en-US" sz="2000" dirty="0" err="1"/>
                  <a:t>arvutus</a:t>
                </a:r>
                <a:r>
                  <a:rPr lang="en-US" sz="2000" dirty="0"/>
                  <a:t> </a:t>
                </a:r>
                <a:r>
                  <a:rPr lang="en-US" sz="2000" dirty="0" err="1"/>
                  <a:t>tavaliselt</a:t>
                </a:r>
                <a:r>
                  <a:rPr lang="en-US" sz="2000" dirty="0"/>
                  <a:t> </a:t>
                </a:r>
                <a:r>
                  <a:rPr lang="en-US" sz="2000" dirty="0" err="1"/>
                  <a:t>palju</a:t>
                </a:r>
                <a:r>
                  <a:rPr lang="en-US" sz="2000" dirty="0"/>
                  <a:t> </a:t>
                </a:r>
                <a:r>
                  <a:rPr lang="en-US" sz="2000" dirty="0" err="1"/>
                  <a:t>kiirem</a:t>
                </a:r>
                <a:endParaRPr lang="en-US" sz="2000" b="0" dirty="0"/>
              </a:p>
              <a:p>
                <a:r>
                  <a:rPr lang="en-EE" sz="2000" b="1" dirty="0"/>
                  <a:t>Efektiivne algoritm </a:t>
                </a:r>
                <a14:m>
                  <m:oMath xmlns:m="http://schemas.openxmlformats.org/officeDocument/2006/math">
                    <m:r>
                      <a:rPr lang="en-US" sz="2000" b="1" i="1" smtClean="0">
                        <a:solidFill>
                          <a:srgbClr val="0070C0"/>
                        </a:solidFill>
                        <a:latin typeface="Cambria Math" panose="02040503050406030204" pitchFamily="18" charset="0"/>
                      </a:rPr>
                      <m:t>𝑨</m:t>
                    </m:r>
                  </m:oMath>
                </a14:m>
                <a:r>
                  <a:rPr lang="en-EE" sz="2000" b="1" dirty="0"/>
                  <a:t>:</a:t>
                </a:r>
              </a:p>
              <a:p>
                <a:pPr lvl="1"/>
                <a:r>
                  <a:rPr lang="en-EE" sz="1900" dirty="0"/>
                  <a:t>Töötab ajas </a:t>
                </a:r>
                <a14:m>
                  <m:oMath xmlns:m="http://schemas.openxmlformats.org/officeDocument/2006/math">
                    <m:r>
                      <a:rPr lang="en-US" sz="1900" b="0" i="1" smtClean="0">
                        <a:solidFill>
                          <a:srgbClr val="0070C0"/>
                        </a:solidFill>
                        <a:latin typeface="Cambria Math" panose="02040503050406030204" pitchFamily="18" charset="0"/>
                      </a:rPr>
                      <m:t>𝑝</m:t>
                    </m:r>
                    <m:r>
                      <a:rPr lang="en-US" sz="1900" b="0" i="1" smtClean="0">
                        <a:solidFill>
                          <a:srgbClr val="0070C0"/>
                        </a:solidFill>
                        <a:latin typeface="Cambria Math" panose="02040503050406030204" pitchFamily="18" charset="0"/>
                      </a:rPr>
                      <m:t>(</m:t>
                    </m:r>
                    <m:d>
                      <m:dPr>
                        <m:begChr m:val="|"/>
                        <m:endChr m:val="|"/>
                        <m:ctrlPr>
                          <a:rPr lang="en-US" sz="1900" b="0" i="1" smtClean="0">
                            <a:solidFill>
                              <a:srgbClr val="0070C0"/>
                            </a:solidFill>
                            <a:latin typeface="Cambria Math" panose="02040503050406030204" pitchFamily="18" charset="0"/>
                          </a:rPr>
                        </m:ctrlPr>
                      </m:dPr>
                      <m:e>
                        <m:r>
                          <a:rPr lang="en-US" sz="1900" b="0" i="1" smtClean="0">
                            <a:solidFill>
                              <a:srgbClr val="0070C0"/>
                            </a:solidFill>
                            <a:latin typeface="Cambria Math" panose="02040503050406030204" pitchFamily="18" charset="0"/>
                          </a:rPr>
                          <m:t>𝑥</m:t>
                        </m:r>
                      </m:e>
                    </m:d>
                    <m:r>
                      <a:rPr lang="en-US" sz="1900" b="0" i="1" smtClean="0">
                        <a:solidFill>
                          <a:srgbClr val="0070C0"/>
                        </a:solidFill>
                        <a:latin typeface="Cambria Math" panose="02040503050406030204" pitchFamily="18" charset="0"/>
                      </a:rPr>
                      <m:t>)</m:t>
                    </m:r>
                  </m:oMath>
                </a14:m>
                <a:r>
                  <a:rPr lang="en-EE" sz="1900" dirty="0">
                    <a:solidFill>
                      <a:srgbClr val="0070C0"/>
                    </a:solidFill>
                  </a:rPr>
                  <a:t> </a:t>
                </a:r>
                <a:r>
                  <a:rPr lang="en-EE" sz="1900" b="1" dirty="0"/>
                  <a:t>mingi</a:t>
                </a:r>
                <a:r>
                  <a:rPr lang="en-EE" sz="1900" dirty="0"/>
                  <a:t> polünoomi </a:t>
                </a:r>
                <a:r>
                  <a:rPr lang="en-EE" sz="1900" i="1" dirty="0">
                    <a:solidFill>
                      <a:srgbClr val="0070C0"/>
                    </a:solidFill>
                  </a:rPr>
                  <a:t>p</a:t>
                </a:r>
                <a:r>
                  <a:rPr lang="en-EE" sz="1900" dirty="0"/>
                  <a:t> jaoks</a:t>
                </a:r>
              </a:p>
              <a:p>
                <a:pPr lvl="1"/>
                <a14:m>
                  <m:oMath xmlns:m="http://schemas.openxmlformats.org/officeDocument/2006/math">
                    <m:r>
                      <a:rPr lang="en-US" sz="1900" b="1" i="0" dirty="0" smtClean="0">
                        <a:solidFill>
                          <a:srgbClr val="0070C0"/>
                        </a:solidFill>
                        <a:latin typeface="Cambria Math" panose="02040503050406030204" pitchFamily="18" charset="0"/>
                      </a:rPr>
                      <m:t>𝐏</m:t>
                    </m:r>
                  </m:oMath>
                </a14:m>
                <a:r>
                  <a:rPr lang="en-EE" sz="1900" dirty="0"/>
                  <a:t>: kõikide sellist algoritmide hulk</a:t>
                </a:r>
              </a:p>
              <a:p>
                <a:r>
                  <a:rPr lang="en-EE" sz="1700" dirty="0"/>
                  <a:t>Ma ei hakka defineerima, mis on “algoritm” – selleks on teised loengud </a:t>
                </a:r>
                <a:r>
                  <a:rPr lang="en-EE" sz="1700" dirty="0">
                    <a:sym typeface="Wingdings" pitchFamily="2" charset="2"/>
                  </a:rPr>
                  <a:t></a:t>
                </a:r>
              </a:p>
              <a:p>
                <a:pPr lvl="1"/>
                <a:r>
                  <a:rPr lang="en-EE" sz="1500" dirty="0">
                    <a:sym typeface="Wingdings" pitchFamily="2" charset="2"/>
                  </a:rPr>
                  <a:t>Turingi masin, arvutiprogramm, …</a:t>
                </a:r>
                <a:endParaRPr lang="en-EE" sz="1500" dirty="0"/>
              </a:p>
            </p:txBody>
          </p:sp>
        </mc:Choice>
        <mc:Fallback>
          <p:sp>
            <p:nvSpPr>
              <p:cNvPr id="3" name="Content Placeholder 2">
                <a:extLst>
                  <a:ext uri="{FF2B5EF4-FFF2-40B4-BE49-F238E27FC236}">
                    <a16:creationId xmlns:a16="http://schemas.microsoft.com/office/drawing/2014/main" id="{31198BF2-7A0B-941B-6CD3-3C7AEC4CAEB0}"/>
                  </a:ext>
                </a:extLst>
              </p:cNvPr>
              <p:cNvSpPr>
                <a:spLocks noGrp="1" noRot="1" noChangeAspect="1" noMove="1" noResize="1" noEditPoints="1" noAdjustHandles="1" noChangeArrowheads="1" noChangeShapeType="1" noTextEdit="1"/>
              </p:cNvSpPr>
              <p:nvPr>
                <p:ph idx="1"/>
              </p:nvPr>
            </p:nvSpPr>
            <p:spPr>
              <a:xfrm>
                <a:off x="677334" y="2160589"/>
                <a:ext cx="8596668" cy="3880773"/>
              </a:xfrm>
              <a:blipFill>
                <a:blip r:embed="rId2"/>
                <a:stretch>
                  <a:fillRect l="-295" t="-651"/>
                </a:stretch>
              </a:blipFill>
            </p:spPr>
            <p:txBody>
              <a:bodyPr/>
              <a:lstStyle/>
              <a:p>
                <a:r>
                  <a:rPr lang="en-EE">
                    <a:noFill/>
                  </a:rPr>
                  <a:t> </a:t>
                </a:r>
              </a:p>
            </p:txBody>
          </p:sp>
        </mc:Fallback>
      </mc:AlternateContent>
      <p:grpSp>
        <p:nvGrpSpPr>
          <p:cNvPr id="4" name="Group 3">
            <a:extLst>
              <a:ext uri="{FF2B5EF4-FFF2-40B4-BE49-F238E27FC236}">
                <a16:creationId xmlns:a16="http://schemas.microsoft.com/office/drawing/2014/main" id="{8291E284-E1E0-C352-615C-1910A676B65D}"/>
              </a:ext>
            </a:extLst>
          </p:cNvPr>
          <p:cNvGrpSpPr/>
          <p:nvPr/>
        </p:nvGrpSpPr>
        <p:grpSpPr>
          <a:xfrm>
            <a:off x="7413171" y="504909"/>
            <a:ext cx="4745545" cy="1857291"/>
            <a:chOff x="1665910" y="3863009"/>
            <a:chExt cx="6654881" cy="2455300"/>
          </a:xfrm>
        </p:grpSpPr>
        <p:pic>
          <p:nvPicPr>
            <p:cNvPr id="5" name="Picture 4" descr="A cartoon character with yellow stars&#10;&#10;Description automatically generated">
              <a:extLst>
                <a:ext uri="{FF2B5EF4-FFF2-40B4-BE49-F238E27FC236}">
                  <a16:creationId xmlns:a16="http://schemas.microsoft.com/office/drawing/2014/main" id="{E0A229AF-03F2-D0CD-C029-D2DCA8AEA2AC}"/>
                </a:ext>
              </a:extLst>
            </p:cNvPr>
            <p:cNvPicPr>
              <a:picLocks noChangeAspect="1"/>
            </p:cNvPicPr>
            <p:nvPr/>
          </p:nvPicPr>
          <p:blipFill>
            <a:blip r:embed="rId3"/>
            <a:stretch>
              <a:fillRect/>
            </a:stretch>
          </p:blipFill>
          <p:spPr>
            <a:xfrm>
              <a:off x="1665910" y="3951211"/>
              <a:ext cx="1710209" cy="1997766"/>
            </a:xfrm>
            <a:prstGeom prst="rect">
              <a:avLst/>
            </a:prstGeom>
          </p:spPr>
        </p:pic>
        <p:pic>
          <p:nvPicPr>
            <p:cNvPr id="6" name="Picture 5" descr="A cartoon of a character&#10;&#10;Description automatically generated">
              <a:extLst>
                <a:ext uri="{FF2B5EF4-FFF2-40B4-BE49-F238E27FC236}">
                  <a16:creationId xmlns:a16="http://schemas.microsoft.com/office/drawing/2014/main" id="{F15F2B4C-6823-100A-5F52-0B471D193FC6}"/>
                </a:ext>
              </a:extLst>
            </p:cNvPr>
            <p:cNvPicPr>
              <a:picLocks noChangeAspect="1"/>
            </p:cNvPicPr>
            <p:nvPr/>
          </p:nvPicPr>
          <p:blipFill>
            <a:blip r:embed="rId4"/>
            <a:stretch>
              <a:fillRect/>
            </a:stretch>
          </p:blipFill>
          <p:spPr>
            <a:xfrm>
              <a:off x="5919462" y="3863009"/>
              <a:ext cx="2401329" cy="2385391"/>
            </a:xfrm>
            <a:prstGeom prst="rect">
              <a:avLst/>
            </a:prstGeom>
          </p:spPr>
        </p:pic>
        <p:cxnSp>
          <p:nvCxnSpPr>
            <p:cNvPr id="9" name="Curved Connector 8">
              <a:extLst>
                <a:ext uri="{FF2B5EF4-FFF2-40B4-BE49-F238E27FC236}">
                  <a16:creationId xmlns:a16="http://schemas.microsoft.com/office/drawing/2014/main" id="{E39751C7-6C58-C180-9C44-D40B9373C3C2}"/>
                </a:ext>
              </a:extLst>
            </p:cNvPr>
            <p:cNvCxnSpPr>
              <a:cxnSpLocks/>
              <a:stCxn id="5" idx="0"/>
              <a:endCxn id="6" idx="0"/>
            </p:cNvCxnSpPr>
            <p:nvPr/>
          </p:nvCxnSpPr>
          <p:spPr>
            <a:xfrm rot="5400000" flipH="1" flipV="1">
              <a:off x="4776470" y="1607554"/>
              <a:ext cx="88202" cy="4599112"/>
            </a:xfrm>
            <a:prstGeom prst="curvedConnector3">
              <a:avLst>
                <a:gd name="adj1" fmla="val 581330"/>
              </a:avLst>
            </a:prstGeom>
            <a:ln w="127000">
              <a:tailEnd type="triangle"/>
            </a:ln>
          </p:spPr>
          <p:style>
            <a:lnRef idx="1">
              <a:schemeClr val="accent1"/>
            </a:lnRef>
            <a:fillRef idx="0">
              <a:schemeClr val="accent1"/>
            </a:fillRef>
            <a:effectRef idx="0">
              <a:schemeClr val="accent1"/>
            </a:effectRef>
            <a:fontRef idx="minor">
              <a:schemeClr val="tx1"/>
            </a:fontRef>
          </p:style>
        </p:cxnSp>
        <p:cxnSp>
          <p:nvCxnSpPr>
            <p:cNvPr id="14" name="Curved Connector 13">
              <a:extLst>
                <a:ext uri="{FF2B5EF4-FFF2-40B4-BE49-F238E27FC236}">
                  <a16:creationId xmlns:a16="http://schemas.microsoft.com/office/drawing/2014/main" id="{0D644E03-B993-89B6-AC07-D3EE658CC040}"/>
                </a:ext>
              </a:extLst>
            </p:cNvPr>
            <p:cNvCxnSpPr>
              <a:cxnSpLocks/>
              <a:stCxn id="6" idx="2"/>
              <a:endCxn id="5" idx="2"/>
            </p:cNvCxnSpPr>
            <p:nvPr/>
          </p:nvCxnSpPr>
          <p:spPr>
            <a:xfrm rot="5400000" flipH="1">
              <a:off x="4670859" y="3799133"/>
              <a:ext cx="299423" cy="4599112"/>
            </a:xfrm>
            <a:prstGeom prst="curvedConnector3">
              <a:avLst>
                <a:gd name="adj1" fmla="val -76347"/>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BE39C9E-CDF9-624A-AAB0-CAE8E9CAE65F}"/>
                </a:ext>
              </a:extLst>
            </p:cNvPr>
            <p:cNvSpPr txBox="1"/>
            <p:nvPr/>
          </p:nvSpPr>
          <p:spPr>
            <a:xfrm>
              <a:off x="4386943" y="3863009"/>
              <a:ext cx="838691" cy="369332"/>
            </a:xfrm>
            <a:prstGeom prst="rect">
              <a:avLst/>
            </a:prstGeom>
            <a:noFill/>
          </p:spPr>
          <p:txBody>
            <a:bodyPr wrap="none" rtlCol="0">
              <a:spAutoFit/>
            </a:bodyPr>
            <a:lstStyle/>
            <a:p>
              <a:r>
                <a:rPr lang="en-EE" dirty="0"/>
                <a:t>Lihtne</a:t>
              </a:r>
            </a:p>
          </p:txBody>
        </p:sp>
        <p:sp>
          <p:nvSpPr>
            <p:cNvPr id="16" name="TextBox 15">
              <a:extLst>
                <a:ext uri="{FF2B5EF4-FFF2-40B4-BE49-F238E27FC236}">
                  <a16:creationId xmlns:a16="http://schemas.microsoft.com/office/drawing/2014/main" id="{CC91404F-A113-E889-0105-46D85BCB68DF}"/>
                </a:ext>
              </a:extLst>
            </p:cNvPr>
            <p:cNvSpPr txBox="1"/>
            <p:nvPr/>
          </p:nvSpPr>
          <p:spPr>
            <a:xfrm>
              <a:off x="4431681" y="5948977"/>
              <a:ext cx="777777" cy="369332"/>
            </a:xfrm>
            <a:prstGeom prst="rect">
              <a:avLst/>
            </a:prstGeom>
            <a:noFill/>
          </p:spPr>
          <p:txBody>
            <a:bodyPr wrap="none" rtlCol="0">
              <a:spAutoFit/>
            </a:bodyPr>
            <a:lstStyle/>
            <a:p>
              <a:r>
                <a:rPr lang="en-EE" dirty="0"/>
                <a:t>Raske</a:t>
              </a:r>
            </a:p>
          </p:txBody>
        </p:sp>
      </p:grpSp>
    </p:spTree>
    <p:extLst>
      <p:ext uri="{BB962C8B-B14F-4D97-AF65-F5344CB8AC3E}">
        <p14:creationId xmlns:p14="http://schemas.microsoft.com/office/powerpoint/2010/main" val="36636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8B1E5-CA95-B505-A9AC-FEE123E25C8B}"/>
              </a:ext>
            </a:extLst>
          </p:cNvPr>
          <p:cNvSpPr>
            <a:spLocks noGrp="1"/>
          </p:cNvSpPr>
          <p:nvPr>
            <p:ph type="title"/>
          </p:nvPr>
        </p:nvSpPr>
        <p:spPr/>
        <p:txBody>
          <a:bodyPr/>
          <a:lstStyle/>
          <a:p>
            <a:r>
              <a:rPr lang="en-EE" dirty="0"/>
              <a:t>Ühesuunaline funktsioon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1198BF2-7A0B-941B-6CD3-3C7AEC4CAEB0}"/>
                  </a:ext>
                </a:extLst>
              </p:cNvPr>
              <p:cNvSpPr>
                <a:spLocks noGrp="1"/>
              </p:cNvSpPr>
              <p:nvPr>
                <p:ph idx="1"/>
              </p:nvPr>
            </p:nvSpPr>
            <p:spPr>
              <a:xfrm>
                <a:off x="677334" y="2160589"/>
                <a:ext cx="8596668" cy="3880773"/>
              </a:xfrm>
            </p:spPr>
            <p:txBody>
              <a:bodyPr>
                <a:normAutofit fontScale="85000" lnSpcReduction="20000"/>
              </a:bodyPr>
              <a:lstStyle/>
              <a:p>
                <a:r>
                  <a:rPr lang="en-EE" sz="2800" dirty="0"/>
                  <a:t>Päris definitsioonis tuleb arvestada reaalsusega</a:t>
                </a:r>
              </a:p>
              <a:p>
                <a:r>
                  <a:rPr lang="en-EE" sz="2800" dirty="0"/>
                  <a:t>Ründaja võib teada </a:t>
                </a:r>
                <a14:m>
                  <m:oMath xmlns:m="http://schemas.openxmlformats.org/officeDocument/2006/math">
                    <m:sSup>
                      <m:sSupPr>
                        <m:ctrlPr>
                          <a:rPr lang="en-US" sz="2800" b="0" i="1" smtClean="0">
                            <a:solidFill>
                              <a:srgbClr val="0070C0"/>
                            </a:solidFill>
                            <a:latin typeface="Cambria Math" panose="02040503050406030204" pitchFamily="18" charset="0"/>
                          </a:rPr>
                        </m:ctrlPr>
                      </m:sSupPr>
                      <m:e>
                        <m:r>
                          <a:rPr lang="en-US" sz="2800" b="0" i="1" smtClean="0">
                            <a:solidFill>
                              <a:srgbClr val="0070C0"/>
                            </a:solidFill>
                            <a:latin typeface="Cambria Math" panose="02040503050406030204" pitchFamily="18" charset="0"/>
                          </a:rPr>
                          <m:t>𝑓</m:t>
                        </m:r>
                      </m:e>
                      <m:sup>
                        <m:r>
                          <a:rPr lang="en-US" sz="2800" b="0" i="1" smtClean="0">
                            <a:solidFill>
                              <a:srgbClr val="0070C0"/>
                            </a:solidFill>
                            <a:latin typeface="Cambria Math" panose="02040503050406030204" pitchFamily="18" charset="0"/>
                          </a:rPr>
                          <m:t>−1</m:t>
                        </m:r>
                      </m:sup>
                    </m:sSup>
                    <m:r>
                      <a:rPr lang="en-US" sz="2800" b="0" i="1" smtClean="0">
                        <a:solidFill>
                          <a:srgbClr val="0070C0"/>
                        </a:solidFill>
                        <a:latin typeface="Cambria Math" panose="02040503050406030204" pitchFamily="18" charset="0"/>
                      </a:rPr>
                      <m:t>(</m:t>
                    </m:r>
                    <m:r>
                      <a:rPr lang="en-US" sz="2800" b="0" i="1" smtClean="0">
                        <a:solidFill>
                          <a:srgbClr val="0070C0"/>
                        </a:solidFill>
                        <a:latin typeface="Cambria Math" panose="02040503050406030204" pitchFamily="18" charset="0"/>
                      </a:rPr>
                      <m:t>𝑦</m:t>
                    </m:r>
                    <m:r>
                      <a:rPr lang="en-US" sz="2800" b="0" i="1" smtClean="0">
                        <a:solidFill>
                          <a:srgbClr val="0070C0"/>
                        </a:solidFill>
                        <a:latin typeface="Cambria Math" panose="02040503050406030204" pitchFamily="18" charset="0"/>
                      </a:rPr>
                      <m:t>)</m:t>
                    </m:r>
                  </m:oMath>
                </a14:m>
                <a:r>
                  <a:rPr lang="en-EE" sz="2800" dirty="0">
                    <a:solidFill>
                      <a:srgbClr val="0070C0"/>
                    </a:solidFill>
                  </a:rPr>
                  <a:t> </a:t>
                </a:r>
                <a:r>
                  <a:rPr lang="en-EE" sz="2800" dirty="0"/>
                  <a:t>konkreetse </a:t>
                </a:r>
                <a14:m>
                  <m:oMath xmlns:m="http://schemas.openxmlformats.org/officeDocument/2006/math">
                    <m:r>
                      <a:rPr lang="en-US" sz="2800" b="0" i="1" smtClean="0">
                        <a:solidFill>
                          <a:srgbClr val="0070C0"/>
                        </a:solidFill>
                        <a:latin typeface="Cambria Math" panose="02040503050406030204" pitchFamily="18" charset="0"/>
                      </a:rPr>
                      <m:t>𝑦</m:t>
                    </m:r>
                  </m:oMath>
                </a14:m>
                <a:r>
                  <a:rPr lang="en-EE" sz="2800" dirty="0"/>
                  <a:t> puhul</a:t>
                </a:r>
              </a:p>
              <a:p>
                <a:pPr lvl="1"/>
                <a:r>
                  <a:rPr lang="en-EE" sz="2600" dirty="0"/>
                  <a:t>Lahendus: nõuame, et ülesanne on “keskmiselt” raske juhuslikult valitud sisendi jaoks</a:t>
                </a:r>
              </a:p>
              <a:p>
                <a:r>
                  <a:rPr lang="en-EE" sz="2800" dirty="0"/>
                  <a:t>Lisaks: </a:t>
                </a:r>
                <a14:m>
                  <m:oMath xmlns:m="http://schemas.openxmlformats.org/officeDocument/2006/math">
                    <m:r>
                      <a:rPr lang="en-US" sz="2800" b="0" i="1" smtClean="0">
                        <a:solidFill>
                          <a:srgbClr val="0070C0"/>
                        </a:solidFill>
                        <a:latin typeface="Cambria Math" panose="02040503050406030204" pitchFamily="18" charset="0"/>
                      </a:rPr>
                      <m:t>𝑓</m:t>
                    </m:r>
                  </m:oMath>
                </a14:m>
                <a:r>
                  <a:rPr lang="en-EE" sz="2800" dirty="0"/>
                  <a:t> ei pruugi olla injektiivne</a:t>
                </a:r>
              </a:p>
              <a:p>
                <a:r>
                  <a:rPr lang="en-EE" sz="2800" b="1" dirty="0"/>
                  <a:t>Korrektsus:</a:t>
                </a:r>
                <a:endParaRPr lang="en-EE" sz="2800" b="1" dirty="0">
                  <a:solidFill>
                    <a:srgbClr val="0070C0"/>
                  </a:solidFill>
                </a:endParaRPr>
              </a:p>
              <a:p>
                <a:pPr lvl="1"/>
                <a14:m>
                  <m:oMath xmlns:m="http://schemas.openxmlformats.org/officeDocument/2006/math">
                    <m:r>
                      <a:rPr lang="en-EE" sz="240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𝐴</m:t>
                    </m:r>
                    <m:r>
                      <a:rPr lang="en-US" sz="2400" b="0" i="1" smtClean="0">
                        <a:solidFill>
                          <a:srgbClr val="0070C0"/>
                        </a:solidFill>
                        <a:latin typeface="Cambria Math" panose="02040503050406030204" pitchFamily="18" charset="0"/>
                        <a:ea typeface="Cambria Math" panose="02040503050406030204" pitchFamily="18" charset="0"/>
                      </a:rPr>
                      <m:t>∈</m:t>
                    </m:r>
                    <m:r>
                      <a:rPr lang="en-US" sz="2400" b="1" i="0" smtClean="0">
                        <a:solidFill>
                          <a:srgbClr val="0070C0"/>
                        </a:solidFill>
                        <a:latin typeface="Cambria Math" panose="02040503050406030204" pitchFamily="18" charset="0"/>
                        <a:ea typeface="Cambria Math" panose="02040503050406030204" pitchFamily="18" charset="0"/>
                      </a:rPr>
                      <m:t>𝐏</m:t>
                    </m:r>
                    <m:r>
                      <a:rPr lang="en-US" sz="2400" b="0" i="1" smtClean="0">
                        <a:solidFill>
                          <a:srgbClr val="0070C0"/>
                        </a:solidFill>
                        <a:latin typeface="Cambria Math" panose="02040503050406030204" pitchFamily="18" charset="0"/>
                        <a:ea typeface="Cambria Math" panose="02040503050406030204" pitchFamily="18" charset="0"/>
                      </a:rPr>
                      <m:t> </m:t>
                    </m:r>
                    <m:r>
                      <a:rPr lang="en-EE" sz="240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𝑥</m:t>
                    </m:r>
                    <m:r>
                      <a:rPr lang="en-US" sz="2400" b="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𝐴</m:t>
                    </m:r>
                    <m:d>
                      <m:dPr>
                        <m:ctrlPr>
                          <a:rPr lang="en-US" sz="2400" b="0" i="1" smtClean="0">
                            <a:solidFill>
                              <a:srgbClr val="0070C0"/>
                            </a:solidFill>
                            <a:latin typeface="Cambria Math" panose="02040503050406030204" pitchFamily="18" charset="0"/>
                            <a:ea typeface="Cambria Math" panose="02040503050406030204" pitchFamily="18" charset="0"/>
                          </a:rPr>
                        </m:ctrlPr>
                      </m:dPr>
                      <m:e>
                        <m:r>
                          <a:rPr lang="en-US" sz="2400" b="0" i="1" smtClean="0">
                            <a:solidFill>
                              <a:srgbClr val="0070C0"/>
                            </a:solidFill>
                            <a:latin typeface="Cambria Math" panose="02040503050406030204" pitchFamily="18" charset="0"/>
                            <a:ea typeface="Cambria Math" panose="02040503050406030204" pitchFamily="18" charset="0"/>
                          </a:rPr>
                          <m:t>𝑥</m:t>
                        </m:r>
                      </m:e>
                    </m:d>
                    <m:r>
                      <a:rPr lang="en-US" sz="2400" b="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𝑓</m:t>
                    </m:r>
                    <m:r>
                      <a:rPr lang="en-US" sz="2400" b="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𝑥</m:t>
                    </m:r>
                    <m:r>
                      <a:rPr lang="en-US" sz="2400" b="0" i="1" smtClean="0">
                        <a:solidFill>
                          <a:srgbClr val="0070C0"/>
                        </a:solidFill>
                        <a:latin typeface="Cambria Math" panose="02040503050406030204" pitchFamily="18" charset="0"/>
                        <a:ea typeface="Cambria Math" panose="02040503050406030204" pitchFamily="18" charset="0"/>
                      </a:rPr>
                      <m:t>)</m:t>
                    </m:r>
                  </m:oMath>
                </a14:m>
                <a:endParaRPr lang="en-EE" sz="2400" dirty="0">
                  <a:solidFill>
                    <a:srgbClr val="0070C0"/>
                  </a:solidFill>
                </a:endParaRPr>
              </a:p>
              <a:p>
                <a:r>
                  <a:rPr lang="en-US" sz="2800" b="1" dirty="0" err="1"/>
                  <a:t>Ühesuunalisus</a:t>
                </a:r>
                <a:r>
                  <a:rPr lang="en-EE" sz="2800" b="1" dirty="0"/>
                  <a:t>:</a:t>
                </a:r>
              </a:p>
              <a:p>
                <a:pPr lvl="1"/>
                <a14:m>
                  <m:oMath xmlns:m="http://schemas.openxmlformats.org/officeDocument/2006/math">
                    <m:r>
                      <a:rPr lang="en-EE" sz="240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𝐴</m:t>
                    </m:r>
                    <m:r>
                      <a:rPr lang="en-US" sz="2400" b="0" i="1" smtClean="0">
                        <a:solidFill>
                          <a:srgbClr val="0070C0"/>
                        </a:solidFill>
                        <a:latin typeface="Cambria Math" panose="02040503050406030204" pitchFamily="18" charset="0"/>
                        <a:ea typeface="Cambria Math" panose="02040503050406030204" pitchFamily="18" charset="0"/>
                      </a:rPr>
                      <m:t>∈</m:t>
                    </m:r>
                    <m:r>
                      <a:rPr lang="en-US" sz="2400" b="1" i="0" smtClean="0">
                        <a:solidFill>
                          <a:srgbClr val="0070C0"/>
                        </a:solidFill>
                        <a:latin typeface="Cambria Math" panose="02040503050406030204" pitchFamily="18" charset="0"/>
                        <a:ea typeface="Cambria Math" panose="02040503050406030204" pitchFamily="18" charset="0"/>
                      </a:rPr>
                      <m:t>𝐏</m:t>
                    </m:r>
                    <m:r>
                      <a:rPr lang="en-US" sz="2400" b="1" i="0" smtClean="0">
                        <a:solidFill>
                          <a:srgbClr val="0070C0"/>
                        </a:solidFill>
                        <a:latin typeface="Cambria Math" panose="02040503050406030204" pitchFamily="18" charset="0"/>
                        <a:ea typeface="Cambria Math" panose="02040503050406030204" pitchFamily="18" charset="0"/>
                      </a:rPr>
                      <m:t> </m:t>
                    </m:r>
                    <m:r>
                      <a:rPr lang="en-US" sz="2400" b="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𝑛</m:t>
                    </m:r>
                    <m:r>
                      <a:rPr lang="en-US" sz="2400" b="0" i="1" smtClean="0">
                        <a:solidFill>
                          <a:srgbClr val="0070C0"/>
                        </a:solidFill>
                        <a:latin typeface="Cambria Math" panose="02040503050406030204" pitchFamily="18" charset="0"/>
                        <a:ea typeface="Cambria Math" panose="02040503050406030204" pitchFamily="18" charset="0"/>
                      </a:rPr>
                      <m:t> ∀</m:t>
                    </m:r>
                    <m:r>
                      <a:rPr lang="en-US" sz="2400" b="0" i="1" smtClean="0">
                        <a:solidFill>
                          <a:srgbClr val="0070C0"/>
                        </a:solidFill>
                        <a:latin typeface="Cambria Math" panose="02040503050406030204" pitchFamily="18" charset="0"/>
                        <a:ea typeface="Cambria Math" panose="02040503050406030204" pitchFamily="18" charset="0"/>
                      </a:rPr>
                      <m:t>𝑝</m:t>
                    </m:r>
                    <m:r>
                      <a:rPr lang="en-US" sz="2400" b="1" i="0" smtClean="0">
                        <a:solidFill>
                          <a:srgbClr val="0070C0"/>
                        </a:solidFill>
                        <a:latin typeface="Cambria Math" panose="02040503050406030204" pitchFamily="18" charset="0"/>
                        <a:ea typeface="Cambria Math" panose="02040503050406030204" pitchFamily="18" charset="0"/>
                      </a:rPr>
                      <m:t>:</m:t>
                    </m:r>
                    <m:limLow>
                      <m:limLowPr>
                        <m:ctrlPr>
                          <a:rPr lang="en-US" sz="2400" b="0" i="1" smtClean="0">
                            <a:solidFill>
                              <a:srgbClr val="0070C0"/>
                            </a:solidFill>
                            <a:latin typeface="Cambria Math" panose="02040503050406030204" pitchFamily="18" charset="0"/>
                            <a:ea typeface="Cambria Math" panose="02040503050406030204" pitchFamily="18" charset="0"/>
                          </a:rPr>
                        </m:ctrlPr>
                      </m:limLowPr>
                      <m:e>
                        <m:r>
                          <m:rPr>
                            <m:sty m:val="p"/>
                          </m:rPr>
                          <a:rPr lang="en-US" sz="2400" b="0" i="0" smtClean="0">
                            <a:solidFill>
                              <a:srgbClr val="0070C0"/>
                            </a:solidFill>
                            <a:latin typeface="Cambria Math" panose="02040503050406030204" pitchFamily="18" charset="0"/>
                            <a:ea typeface="Cambria Math" panose="02040503050406030204" pitchFamily="18" charset="0"/>
                          </a:rPr>
                          <m:t>Pr</m:t>
                        </m:r>
                      </m:e>
                      <m:lim>
                        <m:r>
                          <a:rPr lang="en-US" sz="2400" b="0" i="1" smtClean="0">
                            <a:solidFill>
                              <a:srgbClr val="0070C0"/>
                            </a:solidFill>
                            <a:latin typeface="Cambria Math" panose="02040503050406030204" pitchFamily="18" charset="0"/>
                            <a:ea typeface="Cambria Math" panose="02040503050406030204" pitchFamily="18" charset="0"/>
                          </a:rPr>
                          <m:t>𝑥</m:t>
                        </m:r>
                        <m:r>
                          <a:rPr lang="en-US" sz="2400" b="0" i="1" smtClean="0">
                            <a:solidFill>
                              <a:srgbClr val="0070C0"/>
                            </a:solidFill>
                            <a:latin typeface="Cambria Math" panose="02040503050406030204" pitchFamily="18" charset="0"/>
                            <a:ea typeface="Cambria Math" panose="02040503050406030204" pitchFamily="18" charset="0"/>
                          </a:rPr>
                          <m:t>∈</m:t>
                        </m:r>
                        <m:sSup>
                          <m:sSupPr>
                            <m:ctrlPr>
                              <a:rPr lang="en-US" sz="2400" b="0" i="1" smtClean="0">
                                <a:solidFill>
                                  <a:srgbClr val="0070C0"/>
                                </a:solidFill>
                                <a:latin typeface="Cambria Math" panose="02040503050406030204" pitchFamily="18" charset="0"/>
                                <a:ea typeface="Cambria Math" panose="02040503050406030204" pitchFamily="18" charset="0"/>
                              </a:rPr>
                            </m:ctrlPr>
                          </m:sSupPr>
                          <m:e>
                            <m:d>
                              <m:dPr>
                                <m:begChr m:val="{"/>
                                <m:endChr m:val="}"/>
                                <m:ctrlPr>
                                  <a:rPr lang="en-US" sz="2400" b="0" i="1" smtClean="0">
                                    <a:solidFill>
                                      <a:srgbClr val="0070C0"/>
                                    </a:solidFill>
                                    <a:latin typeface="Cambria Math" panose="02040503050406030204" pitchFamily="18" charset="0"/>
                                    <a:ea typeface="Cambria Math" panose="02040503050406030204" pitchFamily="18" charset="0"/>
                                  </a:rPr>
                                </m:ctrlPr>
                              </m:dPr>
                              <m:e>
                                <m:r>
                                  <a:rPr lang="en-US" sz="2400" b="0" i="1" smtClean="0">
                                    <a:solidFill>
                                      <a:srgbClr val="0070C0"/>
                                    </a:solidFill>
                                    <a:latin typeface="Cambria Math" panose="02040503050406030204" pitchFamily="18" charset="0"/>
                                    <a:ea typeface="Cambria Math" panose="02040503050406030204" pitchFamily="18" charset="0"/>
                                  </a:rPr>
                                  <m:t>0,1</m:t>
                                </m:r>
                              </m:e>
                            </m:d>
                          </m:e>
                          <m:sup>
                            <m:r>
                              <a:rPr lang="en-US" sz="2400" b="0" i="1" smtClean="0">
                                <a:solidFill>
                                  <a:srgbClr val="0070C0"/>
                                </a:solidFill>
                                <a:latin typeface="Cambria Math" panose="02040503050406030204" pitchFamily="18" charset="0"/>
                                <a:ea typeface="Cambria Math" panose="02040503050406030204" pitchFamily="18" charset="0"/>
                              </a:rPr>
                              <m:t>𝑛</m:t>
                            </m:r>
                          </m:sup>
                        </m:sSup>
                      </m:lim>
                    </m:limLow>
                    <m:d>
                      <m:dPr>
                        <m:begChr m:val="["/>
                        <m:endChr m:val="]"/>
                        <m:ctrlPr>
                          <a:rPr lang="en-US" sz="2400" b="0" i="1" smtClean="0">
                            <a:solidFill>
                              <a:srgbClr val="0070C0"/>
                            </a:solidFill>
                            <a:latin typeface="Cambria Math" panose="02040503050406030204" pitchFamily="18" charset="0"/>
                            <a:ea typeface="Cambria Math" panose="02040503050406030204" pitchFamily="18" charset="0"/>
                          </a:rPr>
                        </m:ctrlPr>
                      </m:dPr>
                      <m:e>
                        <m:r>
                          <a:rPr lang="en-US" sz="2400" b="0" i="1" smtClean="0">
                            <a:solidFill>
                              <a:srgbClr val="0070C0"/>
                            </a:solidFill>
                            <a:latin typeface="Cambria Math" panose="02040503050406030204" pitchFamily="18" charset="0"/>
                            <a:ea typeface="Cambria Math" panose="02040503050406030204" pitchFamily="18" charset="0"/>
                          </a:rPr>
                          <m:t>𝑦</m:t>
                        </m:r>
                        <m:r>
                          <a:rPr lang="en-US" sz="2400" b="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𝑓</m:t>
                        </m:r>
                        <m:r>
                          <a:rPr lang="en-US" sz="2400" b="0" i="1" smtClean="0">
                            <a:solidFill>
                              <a:srgbClr val="0070C0"/>
                            </a:solidFill>
                            <a:latin typeface="Cambria Math" panose="02040503050406030204" pitchFamily="18" charset="0"/>
                            <a:ea typeface="Cambria Math" panose="02040503050406030204" pitchFamily="18" charset="0"/>
                          </a:rPr>
                          <m:t> </m:t>
                        </m:r>
                        <m:d>
                          <m:dPr>
                            <m:ctrlPr>
                              <a:rPr lang="en-US" sz="2400" b="0" i="1" smtClean="0">
                                <a:solidFill>
                                  <a:srgbClr val="0070C0"/>
                                </a:solidFill>
                                <a:latin typeface="Cambria Math" panose="02040503050406030204" pitchFamily="18" charset="0"/>
                                <a:ea typeface="Cambria Math" panose="02040503050406030204" pitchFamily="18" charset="0"/>
                              </a:rPr>
                            </m:ctrlPr>
                          </m:dPr>
                          <m:e>
                            <m:r>
                              <a:rPr lang="en-US" sz="2400" b="0" i="1" smtClean="0">
                                <a:solidFill>
                                  <a:srgbClr val="0070C0"/>
                                </a:solidFill>
                                <a:latin typeface="Cambria Math" panose="02040503050406030204" pitchFamily="18" charset="0"/>
                                <a:ea typeface="Cambria Math" panose="02040503050406030204" pitchFamily="18" charset="0"/>
                              </a:rPr>
                              <m:t>𝑥</m:t>
                            </m:r>
                          </m:e>
                        </m:d>
                        <m:r>
                          <a:rPr lang="en-US" sz="2400" b="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𝑥</m:t>
                        </m:r>
                        <m:r>
                          <a:rPr lang="en-US" sz="240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𝐴</m:t>
                        </m:r>
                        <m:d>
                          <m:dPr>
                            <m:ctrlPr>
                              <a:rPr lang="en-US" sz="2400" b="0" i="1" smtClean="0">
                                <a:solidFill>
                                  <a:srgbClr val="0070C0"/>
                                </a:solidFill>
                                <a:latin typeface="Cambria Math" panose="02040503050406030204" pitchFamily="18" charset="0"/>
                                <a:ea typeface="Cambria Math" panose="02040503050406030204" pitchFamily="18" charset="0"/>
                              </a:rPr>
                            </m:ctrlPr>
                          </m:dPr>
                          <m:e>
                            <m:r>
                              <a:rPr lang="en-US" sz="2400" b="0" i="1" smtClean="0">
                                <a:solidFill>
                                  <a:srgbClr val="0070C0"/>
                                </a:solidFill>
                                <a:latin typeface="Cambria Math" panose="02040503050406030204" pitchFamily="18" charset="0"/>
                                <a:ea typeface="Cambria Math" panose="02040503050406030204" pitchFamily="18" charset="0"/>
                              </a:rPr>
                              <m:t>𝑦</m:t>
                            </m:r>
                          </m:e>
                        </m:d>
                        <m:r>
                          <a:rPr lang="en-US" sz="2400" b="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𝑓</m:t>
                        </m:r>
                        <m:d>
                          <m:dPr>
                            <m:ctrlPr>
                              <a:rPr lang="en-US" sz="2400" b="0" i="1" smtClean="0">
                                <a:solidFill>
                                  <a:srgbClr val="0070C0"/>
                                </a:solidFill>
                                <a:latin typeface="Cambria Math" panose="02040503050406030204" pitchFamily="18" charset="0"/>
                                <a:ea typeface="Cambria Math" panose="02040503050406030204" pitchFamily="18" charset="0"/>
                              </a:rPr>
                            </m:ctrlPr>
                          </m:dPr>
                          <m:e>
                            <m:r>
                              <a:rPr lang="en-US" sz="2400" b="0" i="1" smtClean="0">
                                <a:solidFill>
                                  <a:srgbClr val="0070C0"/>
                                </a:solidFill>
                                <a:latin typeface="Cambria Math" panose="02040503050406030204" pitchFamily="18" charset="0"/>
                                <a:ea typeface="Cambria Math" panose="02040503050406030204" pitchFamily="18" charset="0"/>
                              </a:rPr>
                              <m:t>𝑥</m:t>
                            </m:r>
                            <m:r>
                              <a:rPr lang="en-US" sz="2400" i="1" smtClean="0">
                                <a:solidFill>
                                  <a:srgbClr val="0070C0"/>
                                </a:solidFill>
                                <a:latin typeface="Cambria Math" panose="02040503050406030204" pitchFamily="18" charset="0"/>
                                <a:ea typeface="Cambria Math" panose="02040503050406030204" pitchFamily="18" charset="0"/>
                              </a:rPr>
                              <m:t>’</m:t>
                            </m:r>
                          </m:e>
                        </m:d>
                        <m:r>
                          <a:rPr lang="en-US" sz="2400" b="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𝑦</m:t>
                        </m:r>
                      </m:e>
                    </m:d>
                    <m:r>
                      <a:rPr lang="en-US" sz="2400" b="0" i="1" smtClean="0">
                        <a:solidFill>
                          <a:srgbClr val="0070C0"/>
                        </a:solidFill>
                        <a:latin typeface="Cambria Math" panose="02040503050406030204" pitchFamily="18" charset="0"/>
                        <a:ea typeface="Cambria Math" panose="02040503050406030204" pitchFamily="18" charset="0"/>
                      </a:rPr>
                      <m:t>&lt;1/</m:t>
                    </m:r>
                    <m:r>
                      <a:rPr lang="en-US" sz="2400" b="0" i="1" smtClean="0">
                        <a:solidFill>
                          <a:srgbClr val="0070C0"/>
                        </a:solidFill>
                        <a:latin typeface="Cambria Math" panose="02040503050406030204" pitchFamily="18" charset="0"/>
                        <a:ea typeface="Cambria Math" panose="02040503050406030204" pitchFamily="18" charset="0"/>
                      </a:rPr>
                      <m:t>𝑝</m:t>
                    </m:r>
                    <m:r>
                      <a:rPr lang="en-US" sz="2400" b="0" i="1" smtClean="0">
                        <a:solidFill>
                          <a:srgbClr val="0070C0"/>
                        </a:solidFill>
                        <a:latin typeface="Cambria Math" panose="02040503050406030204" pitchFamily="18" charset="0"/>
                        <a:ea typeface="Cambria Math" panose="02040503050406030204" pitchFamily="18" charset="0"/>
                      </a:rPr>
                      <m:t>(</m:t>
                    </m:r>
                    <m:r>
                      <a:rPr lang="en-US" sz="2400" b="0" i="1" smtClean="0">
                        <a:solidFill>
                          <a:srgbClr val="0070C0"/>
                        </a:solidFill>
                        <a:latin typeface="Cambria Math" panose="02040503050406030204" pitchFamily="18" charset="0"/>
                        <a:ea typeface="Cambria Math" panose="02040503050406030204" pitchFamily="18" charset="0"/>
                      </a:rPr>
                      <m:t>𝑛</m:t>
                    </m:r>
                    <m:r>
                      <a:rPr lang="en-US" sz="2400" b="0" i="1" smtClean="0">
                        <a:solidFill>
                          <a:srgbClr val="0070C0"/>
                        </a:solidFill>
                        <a:latin typeface="Cambria Math" panose="02040503050406030204" pitchFamily="18" charset="0"/>
                        <a:ea typeface="Cambria Math" panose="02040503050406030204" pitchFamily="18" charset="0"/>
                      </a:rPr>
                      <m:t>)</m:t>
                    </m:r>
                  </m:oMath>
                </a14:m>
                <a:endParaRPr lang="en-EE" sz="2400" dirty="0">
                  <a:solidFill>
                    <a:srgbClr val="0070C0"/>
                  </a:solidFill>
                </a:endParaRPr>
              </a:p>
              <a:p>
                <a:endParaRPr lang="en-EE" sz="1800" dirty="0"/>
              </a:p>
            </p:txBody>
          </p:sp>
        </mc:Choice>
        <mc:Fallback>
          <p:sp>
            <p:nvSpPr>
              <p:cNvPr id="3" name="Content Placeholder 2">
                <a:extLst>
                  <a:ext uri="{FF2B5EF4-FFF2-40B4-BE49-F238E27FC236}">
                    <a16:creationId xmlns:a16="http://schemas.microsoft.com/office/drawing/2014/main" id="{31198BF2-7A0B-941B-6CD3-3C7AEC4CAEB0}"/>
                  </a:ext>
                </a:extLst>
              </p:cNvPr>
              <p:cNvSpPr>
                <a:spLocks noGrp="1" noRot="1" noChangeAspect="1" noMove="1" noResize="1" noEditPoints="1" noAdjustHandles="1" noChangeArrowheads="1" noChangeShapeType="1" noTextEdit="1"/>
              </p:cNvSpPr>
              <p:nvPr>
                <p:ph idx="1"/>
              </p:nvPr>
            </p:nvSpPr>
            <p:spPr>
              <a:xfrm>
                <a:off x="677334" y="2160589"/>
                <a:ext cx="8596668" cy="3880773"/>
              </a:xfrm>
              <a:blipFill>
                <a:blip r:embed="rId2"/>
                <a:stretch>
                  <a:fillRect l="-590" t="-2606"/>
                </a:stretch>
              </a:blipFill>
            </p:spPr>
            <p:txBody>
              <a:bodyPr/>
              <a:lstStyle/>
              <a:p>
                <a:r>
                  <a:rPr lang="en-EE">
                    <a:noFill/>
                  </a:rPr>
                  <a:t> </a:t>
                </a:r>
              </a:p>
            </p:txBody>
          </p:sp>
        </mc:Fallback>
      </mc:AlternateContent>
      <p:grpSp>
        <p:nvGrpSpPr>
          <p:cNvPr id="4" name="Group 3">
            <a:extLst>
              <a:ext uri="{FF2B5EF4-FFF2-40B4-BE49-F238E27FC236}">
                <a16:creationId xmlns:a16="http://schemas.microsoft.com/office/drawing/2014/main" id="{8291E284-E1E0-C352-615C-1910A676B65D}"/>
              </a:ext>
            </a:extLst>
          </p:cNvPr>
          <p:cNvGrpSpPr/>
          <p:nvPr/>
        </p:nvGrpSpPr>
        <p:grpSpPr>
          <a:xfrm>
            <a:off x="7413171" y="504909"/>
            <a:ext cx="4745545" cy="1857291"/>
            <a:chOff x="1665910" y="3863009"/>
            <a:chExt cx="6654881" cy="2455300"/>
          </a:xfrm>
        </p:grpSpPr>
        <p:pic>
          <p:nvPicPr>
            <p:cNvPr id="5" name="Picture 4" descr="A cartoon character with yellow stars&#10;&#10;Description automatically generated">
              <a:extLst>
                <a:ext uri="{FF2B5EF4-FFF2-40B4-BE49-F238E27FC236}">
                  <a16:creationId xmlns:a16="http://schemas.microsoft.com/office/drawing/2014/main" id="{E0A229AF-03F2-D0CD-C029-D2DCA8AEA2AC}"/>
                </a:ext>
              </a:extLst>
            </p:cNvPr>
            <p:cNvPicPr>
              <a:picLocks noChangeAspect="1"/>
            </p:cNvPicPr>
            <p:nvPr/>
          </p:nvPicPr>
          <p:blipFill>
            <a:blip r:embed="rId3"/>
            <a:stretch>
              <a:fillRect/>
            </a:stretch>
          </p:blipFill>
          <p:spPr>
            <a:xfrm>
              <a:off x="1665910" y="3951211"/>
              <a:ext cx="1710209" cy="1997766"/>
            </a:xfrm>
            <a:prstGeom prst="rect">
              <a:avLst/>
            </a:prstGeom>
          </p:spPr>
        </p:pic>
        <p:pic>
          <p:nvPicPr>
            <p:cNvPr id="6" name="Picture 5" descr="A cartoon of a character&#10;&#10;Description automatically generated">
              <a:extLst>
                <a:ext uri="{FF2B5EF4-FFF2-40B4-BE49-F238E27FC236}">
                  <a16:creationId xmlns:a16="http://schemas.microsoft.com/office/drawing/2014/main" id="{F15F2B4C-6823-100A-5F52-0B471D193FC6}"/>
                </a:ext>
              </a:extLst>
            </p:cNvPr>
            <p:cNvPicPr>
              <a:picLocks noChangeAspect="1"/>
            </p:cNvPicPr>
            <p:nvPr/>
          </p:nvPicPr>
          <p:blipFill>
            <a:blip r:embed="rId4"/>
            <a:stretch>
              <a:fillRect/>
            </a:stretch>
          </p:blipFill>
          <p:spPr>
            <a:xfrm>
              <a:off x="5919462" y="3863009"/>
              <a:ext cx="2401329" cy="2385391"/>
            </a:xfrm>
            <a:prstGeom prst="rect">
              <a:avLst/>
            </a:prstGeom>
          </p:spPr>
        </p:pic>
        <p:cxnSp>
          <p:nvCxnSpPr>
            <p:cNvPr id="9" name="Curved Connector 8">
              <a:extLst>
                <a:ext uri="{FF2B5EF4-FFF2-40B4-BE49-F238E27FC236}">
                  <a16:creationId xmlns:a16="http://schemas.microsoft.com/office/drawing/2014/main" id="{E39751C7-6C58-C180-9C44-D40B9373C3C2}"/>
                </a:ext>
              </a:extLst>
            </p:cNvPr>
            <p:cNvCxnSpPr>
              <a:cxnSpLocks/>
              <a:stCxn id="5" idx="0"/>
              <a:endCxn id="6" idx="0"/>
            </p:cNvCxnSpPr>
            <p:nvPr/>
          </p:nvCxnSpPr>
          <p:spPr>
            <a:xfrm rot="5400000" flipH="1" flipV="1">
              <a:off x="4776470" y="1607554"/>
              <a:ext cx="88202" cy="4599112"/>
            </a:xfrm>
            <a:prstGeom prst="curvedConnector3">
              <a:avLst>
                <a:gd name="adj1" fmla="val 581330"/>
              </a:avLst>
            </a:prstGeom>
            <a:ln w="127000">
              <a:tailEnd type="triangle"/>
            </a:ln>
          </p:spPr>
          <p:style>
            <a:lnRef idx="1">
              <a:schemeClr val="accent1"/>
            </a:lnRef>
            <a:fillRef idx="0">
              <a:schemeClr val="accent1"/>
            </a:fillRef>
            <a:effectRef idx="0">
              <a:schemeClr val="accent1"/>
            </a:effectRef>
            <a:fontRef idx="minor">
              <a:schemeClr val="tx1"/>
            </a:fontRef>
          </p:style>
        </p:cxnSp>
        <p:cxnSp>
          <p:nvCxnSpPr>
            <p:cNvPr id="14" name="Curved Connector 13">
              <a:extLst>
                <a:ext uri="{FF2B5EF4-FFF2-40B4-BE49-F238E27FC236}">
                  <a16:creationId xmlns:a16="http://schemas.microsoft.com/office/drawing/2014/main" id="{0D644E03-B993-89B6-AC07-D3EE658CC040}"/>
                </a:ext>
              </a:extLst>
            </p:cNvPr>
            <p:cNvCxnSpPr>
              <a:cxnSpLocks/>
              <a:stCxn id="6" idx="2"/>
              <a:endCxn id="5" idx="2"/>
            </p:cNvCxnSpPr>
            <p:nvPr/>
          </p:nvCxnSpPr>
          <p:spPr>
            <a:xfrm rot="5400000" flipH="1">
              <a:off x="4670859" y="3799133"/>
              <a:ext cx="299423" cy="4599112"/>
            </a:xfrm>
            <a:prstGeom prst="curvedConnector3">
              <a:avLst>
                <a:gd name="adj1" fmla="val -76347"/>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BE39C9E-CDF9-624A-AAB0-CAE8E9CAE65F}"/>
                </a:ext>
              </a:extLst>
            </p:cNvPr>
            <p:cNvSpPr txBox="1"/>
            <p:nvPr/>
          </p:nvSpPr>
          <p:spPr>
            <a:xfrm>
              <a:off x="4386943" y="3863009"/>
              <a:ext cx="838691" cy="369332"/>
            </a:xfrm>
            <a:prstGeom prst="rect">
              <a:avLst/>
            </a:prstGeom>
            <a:noFill/>
          </p:spPr>
          <p:txBody>
            <a:bodyPr wrap="none" rtlCol="0">
              <a:spAutoFit/>
            </a:bodyPr>
            <a:lstStyle/>
            <a:p>
              <a:r>
                <a:rPr lang="en-EE" dirty="0"/>
                <a:t>Lihtne</a:t>
              </a:r>
            </a:p>
          </p:txBody>
        </p:sp>
        <p:sp>
          <p:nvSpPr>
            <p:cNvPr id="16" name="TextBox 15">
              <a:extLst>
                <a:ext uri="{FF2B5EF4-FFF2-40B4-BE49-F238E27FC236}">
                  <a16:creationId xmlns:a16="http://schemas.microsoft.com/office/drawing/2014/main" id="{CC91404F-A113-E889-0105-46D85BCB68DF}"/>
                </a:ext>
              </a:extLst>
            </p:cNvPr>
            <p:cNvSpPr txBox="1"/>
            <p:nvPr/>
          </p:nvSpPr>
          <p:spPr>
            <a:xfrm>
              <a:off x="4431681" y="5948977"/>
              <a:ext cx="777777" cy="369332"/>
            </a:xfrm>
            <a:prstGeom prst="rect">
              <a:avLst/>
            </a:prstGeom>
            <a:noFill/>
          </p:spPr>
          <p:txBody>
            <a:bodyPr wrap="none" rtlCol="0">
              <a:spAutoFit/>
            </a:bodyPr>
            <a:lstStyle/>
            <a:p>
              <a:r>
                <a:rPr lang="en-EE" dirty="0"/>
                <a:t>Raske</a:t>
              </a:r>
            </a:p>
          </p:txBody>
        </p:sp>
      </p:grpSp>
    </p:spTree>
    <p:extLst>
      <p:ext uri="{BB962C8B-B14F-4D97-AF65-F5344CB8AC3E}">
        <p14:creationId xmlns:p14="http://schemas.microsoft.com/office/powerpoint/2010/main" val="228745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258BA-C6E9-5AE5-E57C-C6D9757247B1}"/>
              </a:ext>
            </a:extLst>
          </p:cNvPr>
          <p:cNvSpPr>
            <a:spLocks noGrp="1"/>
          </p:cNvSpPr>
          <p:nvPr>
            <p:ph type="title"/>
          </p:nvPr>
        </p:nvSpPr>
        <p:spPr/>
        <p:txBody>
          <a:bodyPr/>
          <a:lstStyle/>
          <a:p>
            <a:r>
              <a:rPr lang="en-EE" dirty="0"/>
              <a:t>Keerukusteooria</a:t>
            </a:r>
          </a:p>
        </p:txBody>
      </p:sp>
      <p:sp>
        <p:nvSpPr>
          <p:cNvPr id="3" name="Content Placeholder 2">
            <a:extLst>
              <a:ext uri="{FF2B5EF4-FFF2-40B4-BE49-F238E27FC236}">
                <a16:creationId xmlns:a16="http://schemas.microsoft.com/office/drawing/2014/main" id="{698C3A78-3A49-08CA-9A6D-4ED49BCDE52D}"/>
              </a:ext>
            </a:extLst>
          </p:cNvPr>
          <p:cNvSpPr>
            <a:spLocks noGrp="1"/>
          </p:cNvSpPr>
          <p:nvPr>
            <p:ph idx="1"/>
          </p:nvPr>
        </p:nvSpPr>
        <p:spPr/>
        <p:txBody>
          <a:bodyPr>
            <a:normAutofit fontScale="92500" lnSpcReduction="10000"/>
          </a:bodyPr>
          <a:lstStyle/>
          <a:p>
            <a:r>
              <a:rPr lang="en-EE" sz="2000" b="1" dirty="0"/>
              <a:t>Keerukusteooria:</a:t>
            </a:r>
          </a:p>
          <a:p>
            <a:pPr lvl="1"/>
            <a:r>
              <a:rPr lang="en-EE" sz="1800" dirty="0"/>
              <a:t>algoritmide keerukusega tegelev teoreetilise informaatika haru</a:t>
            </a:r>
          </a:p>
          <a:p>
            <a:r>
              <a:rPr lang="en-EE" sz="2000" dirty="0"/>
              <a:t>Positiivne pool: kiirete algoritmide koostamine (“ülemtõkked”)</a:t>
            </a:r>
          </a:p>
          <a:p>
            <a:r>
              <a:rPr lang="en-EE" sz="2000" dirty="0"/>
              <a:t>Negatiivne pool: tõestamine, et algoritmide kiirusel on “alamtõke”</a:t>
            </a:r>
          </a:p>
          <a:p>
            <a:r>
              <a:rPr lang="en-EE" sz="2000" dirty="0"/>
              <a:t>Tüüpiline küsimus:</a:t>
            </a:r>
          </a:p>
          <a:p>
            <a:pPr lvl="1"/>
            <a:r>
              <a:rPr lang="en-EE" sz="1800" dirty="0"/>
              <a:t>Ülesanne: faktoriseerida suur juhuslikult valitud naturaalarv</a:t>
            </a:r>
          </a:p>
          <a:p>
            <a:pPr lvl="1"/>
            <a:r>
              <a:rPr lang="en-EE" sz="1800" dirty="0"/>
              <a:t>Näidata, et seda ei saa teha polünomiaalses ajas</a:t>
            </a:r>
          </a:p>
          <a:p>
            <a:r>
              <a:rPr lang="en-EE" sz="2000" b="1" dirty="0"/>
              <a:t>Alamtõkkeid asju ei osata tõestada</a:t>
            </a:r>
          </a:p>
          <a:p>
            <a:pPr lvl="1"/>
            <a:r>
              <a:rPr lang="en-EE" sz="1800" dirty="0"/>
              <a:t>Parimad alamtõkked on peaaegu triviaalsed või kunstlikud</a:t>
            </a:r>
          </a:p>
          <a:p>
            <a:r>
              <a:rPr lang="en-EE" sz="2000" dirty="0"/>
              <a:t>Kuulus </a:t>
            </a:r>
            <a:r>
              <a:rPr lang="en-EE" sz="2000" dirty="0">
                <a:solidFill>
                  <a:srgbClr val="0070C0"/>
                </a:solidFill>
              </a:rPr>
              <a:t>P = NP </a:t>
            </a:r>
            <a:r>
              <a:rPr lang="en-EE" sz="2000" dirty="0"/>
              <a:t>küsimus on osa keerukusteooriast</a:t>
            </a:r>
          </a:p>
        </p:txBody>
      </p:sp>
      <p:sp>
        <p:nvSpPr>
          <p:cNvPr id="4" name="TextBox 3">
            <a:extLst>
              <a:ext uri="{FF2B5EF4-FFF2-40B4-BE49-F238E27FC236}">
                <a16:creationId xmlns:a16="http://schemas.microsoft.com/office/drawing/2014/main" id="{23EDEF39-223A-9009-3F53-6B3C66BF6ED1}"/>
              </a:ext>
            </a:extLst>
          </p:cNvPr>
          <p:cNvSpPr txBox="1"/>
          <p:nvPr/>
        </p:nvSpPr>
        <p:spPr>
          <a:xfrm>
            <a:off x="1557940" y="6041362"/>
            <a:ext cx="8499834" cy="707886"/>
          </a:xfrm>
          <a:prstGeom prst="rect">
            <a:avLst/>
          </a:prstGeom>
          <a:solidFill>
            <a:schemeClr val="tx2">
              <a:lumMod val="60000"/>
              <a:lumOff val="40000"/>
            </a:schemeClr>
          </a:solidFill>
        </p:spPr>
        <p:txBody>
          <a:bodyPr wrap="square" rtlCol="0">
            <a:spAutoFit/>
          </a:bodyPr>
          <a:lstStyle/>
          <a:p>
            <a:pPr marL="342900" indent="-342900">
              <a:buFont typeface="Arial" panose="020B0604020202020204" pitchFamily="34" charset="0"/>
              <a:buChar char="•"/>
            </a:pPr>
            <a:r>
              <a:rPr lang="en-EE" sz="2000" dirty="0">
                <a:solidFill>
                  <a:schemeClr val="bg1"/>
                </a:solidFill>
              </a:rPr>
              <a:t>Tänapäeval ei osata tõestada, et ühesuunalisi funktsioone leidub!!!</a:t>
            </a:r>
          </a:p>
          <a:p>
            <a:pPr marL="342900" indent="-342900">
              <a:buFont typeface="Arial" panose="020B0604020202020204" pitchFamily="34" charset="0"/>
              <a:buChar char="•"/>
            </a:pPr>
            <a:r>
              <a:rPr lang="en-EE" sz="2000" dirty="0">
                <a:solidFill>
                  <a:schemeClr val="bg1"/>
                </a:solidFill>
              </a:rPr>
              <a:t>On olemas vaid “ilusad” kandidaadid</a:t>
            </a:r>
          </a:p>
        </p:txBody>
      </p:sp>
    </p:spTree>
    <p:extLst>
      <p:ext uri="{BB962C8B-B14F-4D97-AF65-F5344CB8AC3E}">
        <p14:creationId xmlns:p14="http://schemas.microsoft.com/office/powerpoint/2010/main" val="29505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4AA3F-EE31-89FA-FF8F-1F19A5BB2609}"/>
              </a:ext>
            </a:extLst>
          </p:cNvPr>
          <p:cNvSpPr>
            <a:spLocks noGrp="1"/>
          </p:cNvSpPr>
          <p:nvPr>
            <p:ph type="title"/>
          </p:nvPr>
        </p:nvSpPr>
        <p:spPr/>
        <p:txBody>
          <a:bodyPr/>
          <a:lstStyle/>
          <a:p>
            <a:r>
              <a:rPr lang="en-EE" dirty="0"/>
              <a:t>Ilus matemaatika 2: konkstruktsioonid</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2871146-7075-53D8-0F0B-76737AC66ACE}"/>
                  </a:ext>
                </a:extLst>
              </p:cNvPr>
              <p:cNvSpPr>
                <a:spLocks noGrp="1"/>
              </p:cNvSpPr>
              <p:nvPr>
                <p:ph idx="1"/>
              </p:nvPr>
            </p:nvSpPr>
            <p:spPr/>
            <p:txBody>
              <a:bodyPr>
                <a:normAutofit fontScale="92500" lnSpcReduction="10000"/>
              </a:bodyPr>
              <a:lstStyle/>
              <a:p>
                <a:r>
                  <a:rPr lang="en-EE" sz="2000" dirty="0"/>
                  <a:t>Nüüd me teame, mis on ühesuunaline funktsioon</a:t>
                </a:r>
              </a:p>
              <a:p>
                <a:r>
                  <a:rPr lang="en-EE" sz="2000" dirty="0"/>
                  <a:t>Aga kuidas neid konstrueerida?</a:t>
                </a:r>
              </a:p>
              <a:p>
                <a:pPr>
                  <a:buFont typeface="+mj-lt"/>
                  <a:buAutoNum type="arabicPeriod"/>
                </a:pPr>
                <a:r>
                  <a:rPr lang="en-EE" sz="2000" dirty="0"/>
                  <a:t>Arvutamine peab olema võimalikult lihtne</a:t>
                </a:r>
              </a:p>
              <a:p>
                <a:pPr lvl="1"/>
                <a:r>
                  <a:rPr lang="en-EE" sz="1800" dirty="0"/>
                  <a:t>Näiteks ajas </a:t>
                </a:r>
                <a14:m>
                  <m:oMath xmlns:m="http://schemas.openxmlformats.org/officeDocument/2006/math">
                    <m:r>
                      <a:rPr lang="en-US" sz="1800" b="0" i="1" smtClean="0">
                        <a:solidFill>
                          <a:srgbClr val="0070C0"/>
                        </a:solidFill>
                        <a:latin typeface="Cambria Math" panose="02040503050406030204" pitchFamily="18" charset="0"/>
                      </a:rPr>
                      <m:t>|</m:t>
                    </m:r>
                    <m:r>
                      <a:rPr lang="en-US" sz="1800" b="0" i="1" smtClean="0">
                        <a:solidFill>
                          <a:srgbClr val="0070C0"/>
                        </a:solidFill>
                        <a:latin typeface="Cambria Math" panose="02040503050406030204" pitchFamily="18" charset="0"/>
                      </a:rPr>
                      <m:t>𝑥</m:t>
                    </m:r>
                    <m:r>
                      <a:rPr lang="en-US" sz="1800" b="0" i="1" smtClean="0">
                        <a:solidFill>
                          <a:srgbClr val="0070C0"/>
                        </a:solidFill>
                        <a:latin typeface="Cambria Math" panose="02040503050406030204" pitchFamily="18" charset="0"/>
                      </a:rPr>
                      <m:t>|</m:t>
                    </m:r>
                  </m:oMath>
                </a14:m>
                <a:r>
                  <a:rPr lang="en-EE" sz="1800" dirty="0"/>
                  <a:t>, </a:t>
                </a:r>
                <a14:m>
                  <m:oMath xmlns:m="http://schemas.openxmlformats.org/officeDocument/2006/math">
                    <m:d>
                      <m:dPr>
                        <m:begChr m:val="|"/>
                        <m:endChr m:val="|"/>
                        <m:ctrlPr>
                          <a:rPr lang="en-US" sz="1800" b="0" i="1" smtClean="0">
                            <a:solidFill>
                              <a:srgbClr val="0070C0"/>
                            </a:solidFill>
                            <a:latin typeface="Cambria Math" panose="02040503050406030204" pitchFamily="18" charset="0"/>
                          </a:rPr>
                        </m:ctrlPr>
                      </m:dPr>
                      <m:e>
                        <m:r>
                          <a:rPr lang="en-US" sz="1800" b="0" i="1" smtClean="0">
                            <a:solidFill>
                              <a:srgbClr val="0070C0"/>
                            </a:solidFill>
                            <a:latin typeface="Cambria Math" panose="02040503050406030204" pitchFamily="18" charset="0"/>
                          </a:rPr>
                          <m:t>𝑥</m:t>
                        </m:r>
                      </m:e>
                    </m:d>
                    <m:func>
                      <m:funcPr>
                        <m:ctrlPr>
                          <a:rPr lang="en-US" sz="1800" b="0" i="1" smtClean="0">
                            <a:solidFill>
                              <a:srgbClr val="0070C0"/>
                            </a:solidFill>
                            <a:latin typeface="Cambria Math" panose="02040503050406030204" pitchFamily="18" charset="0"/>
                          </a:rPr>
                        </m:ctrlPr>
                      </m:funcPr>
                      <m:fName>
                        <m:r>
                          <m:rPr>
                            <m:sty m:val="p"/>
                          </m:rPr>
                          <a:rPr lang="en-US" sz="1800" b="0" i="0" smtClean="0">
                            <a:solidFill>
                              <a:srgbClr val="0070C0"/>
                            </a:solidFill>
                            <a:latin typeface="Cambria Math" panose="02040503050406030204" pitchFamily="18" charset="0"/>
                          </a:rPr>
                          <m:t>log</m:t>
                        </m:r>
                      </m:fName>
                      <m:e>
                        <m:r>
                          <a:rPr lang="en-US" sz="1800" b="0" i="1" smtClean="0">
                            <a:solidFill>
                              <a:srgbClr val="0070C0"/>
                            </a:solidFill>
                            <a:latin typeface="Cambria Math" panose="02040503050406030204" pitchFamily="18" charset="0"/>
                          </a:rPr>
                          <m:t>|</m:t>
                        </m:r>
                        <m:r>
                          <a:rPr lang="en-US" sz="1800" b="0" i="1" smtClean="0">
                            <a:solidFill>
                              <a:srgbClr val="0070C0"/>
                            </a:solidFill>
                            <a:latin typeface="Cambria Math" panose="02040503050406030204" pitchFamily="18" charset="0"/>
                          </a:rPr>
                          <m:t>𝑥</m:t>
                        </m:r>
                        <m:r>
                          <a:rPr lang="en-US" sz="1800" b="0" i="1" smtClean="0">
                            <a:solidFill>
                              <a:srgbClr val="0070C0"/>
                            </a:solidFill>
                            <a:latin typeface="Cambria Math" panose="02040503050406030204" pitchFamily="18" charset="0"/>
                          </a:rPr>
                          <m:t>|</m:t>
                        </m:r>
                      </m:e>
                    </m:func>
                  </m:oMath>
                </a14:m>
                <a:r>
                  <a:rPr lang="en-EE" sz="1800" dirty="0"/>
                  <a:t>, </a:t>
                </a:r>
                <a14:m>
                  <m:oMath xmlns:m="http://schemas.openxmlformats.org/officeDocument/2006/math">
                    <m:sSup>
                      <m:sSupPr>
                        <m:ctrlPr>
                          <a:rPr lang="en-US" sz="1800" b="0" i="1" smtClean="0">
                            <a:solidFill>
                              <a:srgbClr val="0070C0"/>
                            </a:solidFill>
                            <a:latin typeface="Cambria Math" panose="02040503050406030204" pitchFamily="18" charset="0"/>
                          </a:rPr>
                        </m:ctrlPr>
                      </m:sSupPr>
                      <m:e>
                        <m:d>
                          <m:dPr>
                            <m:begChr m:val="|"/>
                            <m:endChr m:val="|"/>
                            <m:ctrlPr>
                              <a:rPr lang="en-US" sz="1800" b="0" i="1" smtClean="0">
                                <a:solidFill>
                                  <a:srgbClr val="0070C0"/>
                                </a:solidFill>
                                <a:latin typeface="Cambria Math" panose="02040503050406030204" pitchFamily="18" charset="0"/>
                              </a:rPr>
                            </m:ctrlPr>
                          </m:dPr>
                          <m:e>
                            <m:r>
                              <a:rPr lang="en-US" sz="1800" b="0" i="1" smtClean="0">
                                <a:solidFill>
                                  <a:srgbClr val="0070C0"/>
                                </a:solidFill>
                                <a:latin typeface="Cambria Math" panose="02040503050406030204" pitchFamily="18" charset="0"/>
                              </a:rPr>
                              <m:t>𝑥</m:t>
                            </m:r>
                          </m:e>
                        </m:d>
                      </m:e>
                      <m:sup>
                        <m:r>
                          <a:rPr lang="en-US" sz="1800" b="0" i="1" smtClean="0">
                            <a:solidFill>
                              <a:srgbClr val="0070C0"/>
                            </a:solidFill>
                            <a:latin typeface="Cambria Math" panose="02040503050406030204" pitchFamily="18" charset="0"/>
                          </a:rPr>
                          <m:t>2</m:t>
                        </m:r>
                      </m:sup>
                    </m:sSup>
                  </m:oMath>
                </a14:m>
                <a:endParaRPr lang="en-EE" sz="1800" dirty="0"/>
              </a:p>
              <a:p>
                <a:r>
                  <a:rPr lang="en-EE" sz="2000" dirty="0"/>
                  <a:t>Pööramine peab olema võimalikult raske</a:t>
                </a:r>
              </a:p>
              <a:p>
                <a:pPr lvl="1"/>
                <a:r>
                  <a:rPr lang="en-EE" sz="1800" dirty="0"/>
                  <a:t>Näiteks ajas </a:t>
                </a:r>
                <a14:m>
                  <m:oMath xmlns:m="http://schemas.openxmlformats.org/officeDocument/2006/math">
                    <m:sSup>
                      <m:sSupPr>
                        <m:ctrlPr>
                          <a:rPr lang="en-US" sz="1800" b="0" i="1" smtClean="0">
                            <a:solidFill>
                              <a:srgbClr val="0070C0"/>
                            </a:solidFill>
                            <a:latin typeface="Cambria Math" panose="02040503050406030204" pitchFamily="18" charset="0"/>
                          </a:rPr>
                        </m:ctrlPr>
                      </m:sSupPr>
                      <m:e>
                        <m:r>
                          <a:rPr lang="en-US" sz="1800" b="0" i="1" smtClean="0">
                            <a:solidFill>
                              <a:srgbClr val="0070C0"/>
                            </a:solidFill>
                            <a:latin typeface="Cambria Math" panose="02040503050406030204" pitchFamily="18" charset="0"/>
                          </a:rPr>
                          <m:t>2</m:t>
                        </m:r>
                      </m:e>
                      <m:sup>
                        <m:r>
                          <a:rPr lang="en-US" sz="1800" b="0" i="1" smtClean="0">
                            <a:solidFill>
                              <a:srgbClr val="0070C0"/>
                            </a:solidFill>
                            <a:latin typeface="Cambria Math" panose="02040503050406030204" pitchFamily="18" charset="0"/>
                          </a:rPr>
                          <m:t>|</m:t>
                        </m:r>
                        <m:r>
                          <a:rPr lang="en-US" sz="1800" b="0" i="1" smtClean="0">
                            <a:solidFill>
                              <a:srgbClr val="0070C0"/>
                            </a:solidFill>
                            <a:latin typeface="Cambria Math" panose="02040503050406030204" pitchFamily="18" charset="0"/>
                          </a:rPr>
                          <m:t>𝑥</m:t>
                        </m:r>
                        <m:r>
                          <a:rPr lang="en-US" sz="1800" b="0" i="1" smtClean="0">
                            <a:solidFill>
                              <a:srgbClr val="0070C0"/>
                            </a:solidFill>
                            <a:latin typeface="Cambria Math" panose="02040503050406030204" pitchFamily="18" charset="0"/>
                          </a:rPr>
                          <m:t>|</m:t>
                        </m:r>
                      </m:sup>
                    </m:sSup>
                  </m:oMath>
                </a14:m>
                <a:r>
                  <a:rPr lang="en-EE" sz="1800" dirty="0"/>
                  <a:t> või vähemalt </a:t>
                </a:r>
                <a14:m>
                  <m:oMath xmlns:m="http://schemas.openxmlformats.org/officeDocument/2006/math">
                    <m:sSup>
                      <m:sSupPr>
                        <m:ctrlPr>
                          <a:rPr lang="en-US" sz="1800" b="0" i="1" smtClean="0">
                            <a:solidFill>
                              <a:srgbClr val="0070C0"/>
                            </a:solidFill>
                            <a:latin typeface="Cambria Math" panose="02040503050406030204" pitchFamily="18" charset="0"/>
                          </a:rPr>
                        </m:ctrlPr>
                      </m:sSupPr>
                      <m:e>
                        <m:d>
                          <m:dPr>
                            <m:begChr m:val="|"/>
                            <m:endChr m:val="|"/>
                            <m:ctrlPr>
                              <a:rPr lang="en-US" sz="1800" b="0" i="1" smtClean="0">
                                <a:solidFill>
                                  <a:srgbClr val="0070C0"/>
                                </a:solidFill>
                                <a:latin typeface="Cambria Math" panose="02040503050406030204" pitchFamily="18" charset="0"/>
                              </a:rPr>
                            </m:ctrlPr>
                          </m:dPr>
                          <m:e>
                            <m:r>
                              <a:rPr lang="en-US" sz="1800" b="0" i="1" smtClean="0">
                                <a:solidFill>
                                  <a:srgbClr val="0070C0"/>
                                </a:solidFill>
                                <a:latin typeface="Cambria Math" panose="02040503050406030204" pitchFamily="18" charset="0"/>
                              </a:rPr>
                              <m:t>𝑥</m:t>
                            </m:r>
                          </m:e>
                        </m:d>
                      </m:e>
                      <m:sup>
                        <m:func>
                          <m:funcPr>
                            <m:ctrlPr>
                              <a:rPr lang="en-US" sz="1800" b="0" i="1" smtClean="0">
                                <a:solidFill>
                                  <a:srgbClr val="0070C0"/>
                                </a:solidFill>
                                <a:latin typeface="Cambria Math" panose="02040503050406030204" pitchFamily="18" charset="0"/>
                              </a:rPr>
                            </m:ctrlPr>
                          </m:funcPr>
                          <m:fName>
                            <m:r>
                              <m:rPr>
                                <m:sty m:val="p"/>
                              </m:rPr>
                              <a:rPr lang="en-US" sz="1800" b="0" i="0" smtClean="0">
                                <a:solidFill>
                                  <a:srgbClr val="0070C0"/>
                                </a:solidFill>
                                <a:latin typeface="Cambria Math" panose="02040503050406030204" pitchFamily="18" charset="0"/>
                              </a:rPr>
                              <m:t>log</m:t>
                            </m:r>
                          </m:fName>
                          <m:e>
                            <m:d>
                              <m:dPr>
                                <m:begChr m:val="|"/>
                                <m:endChr m:val="|"/>
                                <m:ctrlPr>
                                  <a:rPr lang="en-US" sz="1800" b="0" i="1" smtClean="0">
                                    <a:solidFill>
                                      <a:srgbClr val="0070C0"/>
                                    </a:solidFill>
                                    <a:latin typeface="Cambria Math" panose="02040503050406030204" pitchFamily="18" charset="0"/>
                                  </a:rPr>
                                </m:ctrlPr>
                              </m:dPr>
                              <m:e>
                                <m:r>
                                  <a:rPr lang="en-US" sz="1800" b="0" i="1" smtClean="0">
                                    <a:solidFill>
                                      <a:srgbClr val="0070C0"/>
                                    </a:solidFill>
                                    <a:latin typeface="Cambria Math" panose="02040503050406030204" pitchFamily="18" charset="0"/>
                                  </a:rPr>
                                  <m:t>𝑥</m:t>
                                </m:r>
                              </m:e>
                            </m:d>
                          </m:e>
                        </m:func>
                      </m:sup>
                    </m:sSup>
                  </m:oMath>
                </a14:m>
                <a:endParaRPr lang="en-EE" sz="1800" dirty="0"/>
              </a:p>
              <a:p>
                <a:r>
                  <a:rPr lang="en-EE" sz="2000" dirty="0"/>
                  <a:t>Praktikas on </a:t>
                </a:r>
                <a14:m>
                  <m:oMath xmlns:m="http://schemas.openxmlformats.org/officeDocument/2006/math">
                    <m:r>
                      <a:rPr lang="en-US" sz="2000" b="0" i="1" smtClean="0">
                        <a:solidFill>
                          <a:srgbClr val="0070C0"/>
                        </a:solidFill>
                        <a:latin typeface="Cambria Math" panose="02040503050406030204" pitchFamily="18" charset="0"/>
                      </a:rPr>
                      <m:t>|</m:t>
                    </m:r>
                    <m:r>
                      <a:rPr lang="en-US" sz="2000" b="0" i="1" smtClean="0">
                        <a:solidFill>
                          <a:srgbClr val="0070C0"/>
                        </a:solidFill>
                        <a:latin typeface="Cambria Math" panose="02040503050406030204" pitchFamily="18" charset="0"/>
                      </a:rPr>
                      <m:t>𝑥</m:t>
                    </m:r>
                    <m:r>
                      <a:rPr lang="en-US" sz="2000" b="0" i="1" smtClean="0">
                        <a:solidFill>
                          <a:srgbClr val="0070C0"/>
                        </a:solidFill>
                        <a:latin typeface="Cambria Math" panose="02040503050406030204" pitchFamily="18" charset="0"/>
                      </a:rPr>
                      <m:t>|</m:t>
                    </m:r>
                  </m:oMath>
                </a14:m>
                <a:r>
                  <a:rPr lang="en-EE" sz="2000" dirty="0">
                    <a:solidFill>
                      <a:srgbClr val="0070C0"/>
                    </a:solidFill>
                  </a:rPr>
                  <a:t> </a:t>
                </a:r>
                <a:r>
                  <a:rPr lang="en-EE" sz="2000" dirty="0"/>
                  <a:t>fikseeritud (ntks 128, “võtmepikkus”)</a:t>
                </a:r>
              </a:p>
              <a:p>
                <a:pPr lvl="1"/>
                <a:r>
                  <a:rPr lang="en-EE" sz="1800" dirty="0"/>
                  <a:t>Arvutamine peaks võtma ntks 1 millisekund läpakal</a:t>
                </a:r>
              </a:p>
              <a:p>
                <a:pPr lvl="1"/>
                <a:r>
                  <a:rPr lang="en-EE" sz="1800" dirty="0"/>
                  <a:t>Pööramine: kauem kui universumi iga ruudus</a:t>
                </a:r>
              </a:p>
              <a:p>
                <a:pPr lvl="2"/>
                <a:r>
                  <a:rPr lang="en-GB" sz="1600" dirty="0"/>
                  <a:t>A</a:t>
                </a:r>
                <a:r>
                  <a:rPr lang="en-EE" sz="1600" dirty="0"/>
                  <a:t>lati on turvavaru, sest ründed lähevad efektiivsemaks</a:t>
                </a:r>
              </a:p>
              <a:p>
                <a:endParaRPr lang="en-EE" sz="2000" dirty="0"/>
              </a:p>
            </p:txBody>
          </p:sp>
        </mc:Choice>
        <mc:Fallback>
          <p:sp>
            <p:nvSpPr>
              <p:cNvPr id="3" name="Content Placeholder 2">
                <a:extLst>
                  <a:ext uri="{FF2B5EF4-FFF2-40B4-BE49-F238E27FC236}">
                    <a16:creationId xmlns:a16="http://schemas.microsoft.com/office/drawing/2014/main" id="{32871146-7075-53D8-0F0B-76737AC66ACE}"/>
                  </a:ext>
                </a:extLst>
              </p:cNvPr>
              <p:cNvSpPr>
                <a:spLocks noGrp="1" noRot="1" noChangeAspect="1" noMove="1" noResize="1" noEditPoints="1" noAdjustHandles="1" noChangeArrowheads="1" noChangeShapeType="1" noTextEdit="1"/>
              </p:cNvSpPr>
              <p:nvPr>
                <p:ph idx="1"/>
              </p:nvPr>
            </p:nvSpPr>
            <p:spPr>
              <a:blipFill>
                <a:blip r:embed="rId2"/>
                <a:stretch>
                  <a:fillRect l="-295" t="-1303"/>
                </a:stretch>
              </a:blipFill>
            </p:spPr>
            <p:txBody>
              <a:bodyPr/>
              <a:lstStyle/>
              <a:p>
                <a:r>
                  <a:rPr lang="en-EE">
                    <a:noFill/>
                  </a:rPr>
                  <a:t> </a:t>
                </a:r>
              </a:p>
            </p:txBody>
          </p:sp>
        </mc:Fallback>
      </mc:AlternateContent>
      <p:sp>
        <p:nvSpPr>
          <p:cNvPr id="4" name="TextBox 3">
            <a:extLst>
              <a:ext uri="{FF2B5EF4-FFF2-40B4-BE49-F238E27FC236}">
                <a16:creationId xmlns:a16="http://schemas.microsoft.com/office/drawing/2014/main" id="{6C5D4400-B0F3-77F6-AAB0-538E914EB994}"/>
              </a:ext>
            </a:extLst>
          </p:cNvPr>
          <p:cNvSpPr txBox="1"/>
          <p:nvPr/>
        </p:nvSpPr>
        <p:spPr>
          <a:xfrm>
            <a:off x="1557940" y="6041362"/>
            <a:ext cx="6907966" cy="707886"/>
          </a:xfrm>
          <a:prstGeom prst="rect">
            <a:avLst/>
          </a:prstGeom>
          <a:solidFill>
            <a:schemeClr val="tx2">
              <a:lumMod val="60000"/>
              <a:lumOff val="40000"/>
            </a:schemeClr>
          </a:solidFill>
        </p:spPr>
        <p:txBody>
          <a:bodyPr wrap="square" rtlCol="0">
            <a:spAutoFit/>
          </a:bodyPr>
          <a:lstStyle/>
          <a:p>
            <a:pPr marL="342900" indent="-342900">
              <a:buFont typeface="Arial" panose="020B0604020202020204" pitchFamily="34" charset="0"/>
              <a:buChar char="•"/>
            </a:pPr>
            <a:r>
              <a:rPr lang="en-EE" sz="2000" dirty="0">
                <a:solidFill>
                  <a:schemeClr val="bg1"/>
                </a:solidFill>
              </a:rPr>
              <a:t>Ei osata tõestada, et ühesuunalisi funktsioone leidub!!!</a:t>
            </a:r>
          </a:p>
          <a:p>
            <a:pPr marL="342900" indent="-342900">
              <a:buFont typeface="Arial" panose="020B0604020202020204" pitchFamily="34" charset="0"/>
              <a:buChar char="•"/>
            </a:pPr>
            <a:r>
              <a:rPr lang="en-EE" sz="2000" dirty="0">
                <a:solidFill>
                  <a:schemeClr val="bg1"/>
                </a:solidFill>
              </a:rPr>
              <a:t>On olemas vaid “ilusad” kandidaadid</a:t>
            </a:r>
          </a:p>
        </p:txBody>
      </p:sp>
    </p:spTree>
    <p:extLst>
      <p:ext uri="{BB962C8B-B14F-4D97-AF65-F5344CB8AC3E}">
        <p14:creationId xmlns:p14="http://schemas.microsoft.com/office/powerpoint/2010/main" val="1589328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D54BF-C702-C5DF-8392-18A4EF526615}"/>
              </a:ext>
            </a:extLst>
          </p:cNvPr>
          <p:cNvSpPr>
            <a:spLocks noGrp="1"/>
          </p:cNvSpPr>
          <p:nvPr>
            <p:ph type="title"/>
          </p:nvPr>
        </p:nvSpPr>
        <p:spPr/>
        <p:txBody>
          <a:bodyPr/>
          <a:lstStyle/>
          <a:p>
            <a:r>
              <a:rPr lang="en-EE" dirty="0"/>
              <a:t>Konstruktsioon 1: faktoriseerimine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078FEEC-E1A8-D0DA-DEEF-0F99DE79119A}"/>
                  </a:ext>
                </a:extLst>
              </p:cNvPr>
              <p:cNvSpPr>
                <a:spLocks noGrp="1"/>
              </p:cNvSpPr>
              <p:nvPr>
                <p:ph idx="1"/>
              </p:nvPr>
            </p:nvSpPr>
            <p:spPr>
              <a:xfrm>
                <a:off x="677333" y="2160589"/>
                <a:ext cx="6576907" cy="3880773"/>
              </a:xfrm>
            </p:spPr>
            <p:txBody>
              <a:bodyPr>
                <a:normAutofit/>
              </a:bodyPr>
              <a:lstStyle/>
              <a:p>
                <a:r>
                  <a:rPr lang="en-GB" b="0" i="1" dirty="0">
                    <a:solidFill>
                      <a:srgbClr val="040C28"/>
                    </a:solidFill>
                    <a:effectLst/>
                    <a:latin typeface="Google Sans"/>
                  </a:rPr>
                  <a:t>The problem of distinguishing prime numbers from composite numbers and of resolving the latter into their prime factors is known to be one of the most important and useful in arithmetic.</a:t>
                </a:r>
              </a:p>
              <a:p>
                <a:pPr lvl="1"/>
                <a:r>
                  <a:rPr lang="en-GB" dirty="0">
                    <a:solidFill>
                      <a:srgbClr val="040C28"/>
                    </a:solidFill>
                    <a:latin typeface="Google Sans"/>
                  </a:rPr>
                  <a:t>Carl Friedrich Gauss (~200-year old quote)</a:t>
                </a:r>
              </a:p>
              <a:p>
                <a:r>
                  <a:rPr lang="en-GB" dirty="0">
                    <a:solidFill>
                      <a:srgbClr val="040C28"/>
                    </a:solidFill>
                    <a:latin typeface="Google Sans"/>
                  </a:rPr>
                  <a:t>RSA, </a:t>
                </a:r>
                <a:r>
                  <a:rPr lang="en-GB" dirty="0" err="1">
                    <a:solidFill>
                      <a:srgbClr val="040C28"/>
                    </a:solidFill>
                    <a:latin typeface="Google Sans"/>
                  </a:rPr>
                  <a:t>esimene</a:t>
                </a:r>
                <a:r>
                  <a:rPr lang="en-GB" dirty="0">
                    <a:solidFill>
                      <a:srgbClr val="040C28"/>
                    </a:solidFill>
                    <a:latin typeface="Google Sans"/>
                  </a:rPr>
                  <a:t> </a:t>
                </a:r>
                <a:r>
                  <a:rPr lang="en-GB" dirty="0" err="1">
                    <a:solidFill>
                      <a:srgbClr val="040C28"/>
                    </a:solidFill>
                    <a:latin typeface="Google Sans"/>
                  </a:rPr>
                  <a:t>avalikult</a:t>
                </a:r>
                <a:r>
                  <a:rPr lang="en-GB" dirty="0">
                    <a:solidFill>
                      <a:srgbClr val="040C28"/>
                    </a:solidFill>
                    <a:latin typeface="Google Sans"/>
                  </a:rPr>
                  <a:t> </a:t>
                </a:r>
                <a:r>
                  <a:rPr lang="en-GB" dirty="0" err="1">
                    <a:solidFill>
                      <a:srgbClr val="040C28"/>
                    </a:solidFill>
                    <a:latin typeface="Google Sans"/>
                  </a:rPr>
                  <a:t>teadaolev</a:t>
                </a:r>
                <a:r>
                  <a:rPr lang="en-GB" dirty="0">
                    <a:solidFill>
                      <a:srgbClr val="040C28"/>
                    </a:solidFill>
                    <a:latin typeface="Google Sans"/>
                  </a:rPr>
                  <a:t> </a:t>
                </a:r>
                <a:r>
                  <a:rPr lang="en-GB" dirty="0" err="1">
                    <a:solidFill>
                      <a:srgbClr val="040C28"/>
                    </a:solidFill>
                    <a:latin typeface="Google Sans"/>
                  </a:rPr>
                  <a:t>krüptosüsteem</a:t>
                </a:r>
                <a:r>
                  <a:rPr lang="en-GB" dirty="0">
                    <a:solidFill>
                      <a:srgbClr val="040C28"/>
                    </a:solidFill>
                    <a:latin typeface="Google Sans"/>
                  </a:rPr>
                  <a:t> (~1977) </a:t>
                </a:r>
                <a:r>
                  <a:rPr lang="en-GB" dirty="0" err="1">
                    <a:solidFill>
                      <a:srgbClr val="040C28"/>
                    </a:solidFill>
                    <a:latin typeface="Google Sans"/>
                  </a:rPr>
                  <a:t>baseerub</a:t>
                </a:r>
                <a:r>
                  <a:rPr lang="en-GB" dirty="0">
                    <a:solidFill>
                      <a:srgbClr val="040C28"/>
                    </a:solidFill>
                    <a:latin typeface="Google Sans"/>
                  </a:rPr>
                  <a:t> </a:t>
                </a:r>
                <a:r>
                  <a:rPr lang="en-GB" dirty="0" err="1">
                    <a:solidFill>
                      <a:srgbClr val="040C28"/>
                    </a:solidFill>
                    <a:latin typeface="Google Sans"/>
                  </a:rPr>
                  <a:t>faktoriseerimisel</a:t>
                </a:r>
                <a:endParaRPr lang="en-GB" dirty="0">
                  <a:solidFill>
                    <a:srgbClr val="040C28"/>
                  </a:solidFill>
                  <a:latin typeface="Google Sans"/>
                </a:endParaRPr>
              </a:p>
              <a:p>
                <a:pPr lvl="1"/>
                <a:r>
                  <a:rPr lang="en-GB" dirty="0">
                    <a:solidFill>
                      <a:srgbClr val="040C28"/>
                    </a:solidFill>
                    <a:latin typeface="Google Sans"/>
                  </a:rPr>
                  <a:t>RSA </a:t>
                </a:r>
                <a:r>
                  <a:rPr lang="en-GB" dirty="0" err="1">
                    <a:solidFill>
                      <a:srgbClr val="040C28"/>
                    </a:solidFill>
                    <a:latin typeface="Google Sans"/>
                  </a:rPr>
                  <a:t>avastati</a:t>
                </a:r>
                <a:r>
                  <a:rPr lang="en-GB" dirty="0">
                    <a:solidFill>
                      <a:srgbClr val="040C28"/>
                    </a:solidFill>
                    <a:latin typeface="Google Sans"/>
                  </a:rPr>
                  <a:t> &lt;=1973 “</a:t>
                </a:r>
                <a:r>
                  <a:rPr lang="en-GB" dirty="0" err="1">
                    <a:solidFill>
                      <a:srgbClr val="040C28"/>
                    </a:solidFill>
                    <a:latin typeface="Google Sans"/>
                  </a:rPr>
                  <a:t>salateenistuste</a:t>
                </a:r>
                <a:r>
                  <a:rPr lang="en-GB" dirty="0">
                    <a:solidFill>
                      <a:srgbClr val="040C28"/>
                    </a:solidFill>
                    <a:latin typeface="Google Sans"/>
                  </a:rPr>
                  <a:t>” </a:t>
                </a:r>
                <a:r>
                  <a:rPr lang="en-GB" dirty="0" err="1">
                    <a:solidFill>
                      <a:srgbClr val="040C28"/>
                    </a:solidFill>
                    <a:latin typeface="Google Sans"/>
                  </a:rPr>
                  <a:t>poolt</a:t>
                </a:r>
                <a:r>
                  <a:rPr lang="en-GB" dirty="0">
                    <a:solidFill>
                      <a:srgbClr val="040C28"/>
                    </a:solidFill>
                    <a:latin typeface="Google Sans"/>
                  </a:rPr>
                  <a:t>, </a:t>
                </a:r>
                <a:r>
                  <a:rPr lang="en-GB" dirty="0" err="1">
                    <a:solidFill>
                      <a:srgbClr val="040C28"/>
                    </a:solidFill>
                    <a:latin typeface="Google Sans"/>
                  </a:rPr>
                  <a:t>kuid</a:t>
                </a:r>
                <a:r>
                  <a:rPr lang="en-GB" dirty="0">
                    <a:solidFill>
                      <a:srgbClr val="040C28"/>
                    </a:solidFill>
                    <a:latin typeface="Google Sans"/>
                  </a:rPr>
                  <a:t> see </a:t>
                </a:r>
                <a:r>
                  <a:rPr lang="en-GB" dirty="0" err="1">
                    <a:solidFill>
                      <a:srgbClr val="040C28"/>
                    </a:solidFill>
                    <a:latin typeface="Google Sans"/>
                  </a:rPr>
                  <a:t>avalikustati</a:t>
                </a:r>
                <a:r>
                  <a:rPr lang="en-GB" dirty="0">
                    <a:solidFill>
                      <a:srgbClr val="040C28"/>
                    </a:solidFill>
                    <a:latin typeface="Google Sans"/>
                  </a:rPr>
                  <a:t> </a:t>
                </a:r>
                <a:r>
                  <a:rPr lang="en-GB" dirty="0" err="1">
                    <a:solidFill>
                      <a:srgbClr val="040C28"/>
                    </a:solidFill>
                    <a:latin typeface="Google Sans"/>
                  </a:rPr>
                  <a:t>alles</a:t>
                </a:r>
                <a:r>
                  <a:rPr lang="en-GB" dirty="0">
                    <a:solidFill>
                      <a:srgbClr val="040C28"/>
                    </a:solidFill>
                    <a:latin typeface="Google Sans"/>
                  </a:rPr>
                  <a:t> </a:t>
                </a:r>
                <a:r>
                  <a:rPr lang="en-GB" dirty="0" err="1">
                    <a:solidFill>
                      <a:srgbClr val="040C28"/>
                    </a:solidFill>
                    <a:latin typeface="Google Sans"/>
                  </a:rPr>
                  <a:t>aastal</a:t>
                </a:r>
                <a:r>
                  <a:rPr lang="en-GB" dirty="0">
                    <a:solidFill>
                      <a:srgbClr val="040C28"/>
                    </a:solidFill>
                    <a:latin typeface="Google Sans"/>
                  </a:rPr>
                  <a:t> 1997</a:t>
                </a:r>
              </a:p>
              <a:p>
                <a:r>
                  <a:rPr lang="en-GB" dirty="0" err="1">
                    <a:solidFill>
                      <a:srgbClr val="040C28"/>
                    </a:solidFill>
                    <a:latin typeface="Google Sans"/>
                  </a:rPr>
                  <a:t>Faktoriseerimine</a:t>
                </a:r>
                <a:r>
                  <a:rPr lang="en-GB" dirty="0">
                    <a:solidFill>
                      <a:srgbClr val="040C28"/>
                    </a:solidFill>
                    <a:latin typeface="Google Sans"/>
                  </a:rPr>
                  <a:t> </a:t>
                </a:r>
                <a:r>
                  <a:rPr lang="en-GB" dirty="0" err="1">
                    <a:solidFill>
                      <a:srgbClr val="040C28"/>
                    </a:solidFill>
                    <a:latin typeface="Google Sans"/>
                  </a:rPr>
                  <a:t>ei</a:t>
                </a:r>
                <a:r>
                  <a:rPr lang="en-GB" dirty="0">
                    <a:solidFill>
                      <a:srgbClr val="040C28"/>
                    </a:solidFill>
                    <a:latin typeface="Google Sans"/>
                  </a:rPr>
                  <a:t> ole </a:t>
                </a:r>
                <a:r>
                  <a:rPr lang="en-GB" dirty="0" err="1">
                    <a:solidFill>
                      <a:srgbClr val="040C28"/>
                    </a:solidFill>
                    <a:latin typeface="Google Sans"/>
                  </a:rPr>
                  <a:t>eksponentsiaalselt</a:t>
                </a:r>
                <a:r>
                  <a:rPr lang="en-GB" dirty="0">
                    <a:solidFill>
                      <a:srgbClr val="040C28"/>
                    </a:solidFill>
                    <a:latin typeface="Google Sans"/>
                  </a:rPr>
                  <a:t> (</a:t>
                </a:r>
                <a14:m>
                  <m:oMath xmlns:m="http://schemas.openxmlformats.org/officeDocument/2006/math">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2</m:t>
                        </m:r>
                      </m:e>
                      <m:sup>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sup>
                    </m:sSup>
                  </m:oMath>
                </a14:m>
                <a:r>
                  <a:rPr lang="en-GB" dirty="0">
                    <a:solidFill>
                      <a:srgbClr val="040C28"/>
                    </a:solidFill>
                    <a:latin typeface="Google Sans"/>
                  </a:rPr>
                  <a:t>) </a:t>
                </a:r>
                <a:r>
                  <a:rPr lang="en-GB" dirty="0" err="1">
                    <a:solidFill>
                      <a:srgbClr val="040C28"/>
                    </a:solidFill>
                    <a:latin typeface="Google Sans"/>
                  </a:rPr>
                  <a:t>turvaline</a:t>
                </a:r>
                <a:endParaRPr lang="en-GB" dirty="0">
                  <a:solidFill>
                    <a:srgbClr val="040C28"/>
                  </a:solidFill>
                  <a:latin typeface="Google Sans"/>
                </a:endParaRPr>
              </a:p>
              <a:p>
                <a:r>
                  <a:rPr lang="en-GB" dirty="0" err="1">
                    <a:solidFill>
                      <a:srgbClr val="040C28"/>
                    </a:solidFill>
                    <a:latin typeface="Google Sans"/>
                  </a:rPr>
                  <a:t>Ei</a:t>
                </a:r>
                <a:r>
                  <a:rPr lang="en-GB" dirty="0">
                    <a:solidFill>
                      <a:srgbClr val="040C28"/>
                    </a:solidFill>
                    <a:latin typeface="Google Sans"/>
                  </a:rPr>
                  <a:t> ole </a:t>
                </a:r>
                <a:r>
                  <a:rPr lang="en-GB" dirty="0" err="1">
                    <a:solidFill>
                      <a:srgbClr val="040C28"/>
                    </a:solidFill>
                    <a:latin typeface="Google Sans"/>
                  </a:rPr>
                  <a:t>kvantkindel</a:t>
                </a:r>
                <a:endParaRPr lang="en-EE" dirty="0"/>
              </a:p>
            </p:txBody>
          </p:sp>
        </mc:Choice>
        <mc:Fallback>
          <p:sp>
            <p:nvSpPr>
              <p:cNvPr id="3" name="Content Placeholder 2">
                <a:extLst>
                  <a:ext uri="{FF2B5EF4-FFF2-40B4-BE49-F238E27FC236}">
                    <a16:creationId xmlns:a16="http://schemas.microsoft.com/office/drawing/2014/main" id="{D078FEEC-E1A8-D0DA-DEEF-0F99DE79119A}"/>
                  </a:ext>
                </a:extLst>
              </p:cNvPr>
              <p:cNvSpPr>
                <a:spLocks noGrp="1" noRot="1" noChangeAspect="1" noMove="1" noResize="1" noEditPoints="1" noAdjustHandles="1" noChangeArrowheads="1" noChangeShapeType="1" noTextEdit="1"/>
              </p:cNvSpPr>
              <p:nvPr>
                <p:ph idx="1"/>
              </p:nvPr>
            </p:nvSpPr>
            <p:spPr>
              <a:xfrm>
                <a:off x="677333" y="2160589"/>
                <a:ext cx="6576907" cy="3880773"/>
              </a:xfrm>
              <a:blipFill>
                <a:blip r:embed="rId2"/>
                <a:stretch>
                  <a:fillRect l="-193" t="-326"/>
                </a:stretch>
              </a:blipFill>
            </p:spPr>
            <p:txBody>
              <a:bodyPr/>
              <a:lstStyle/>
              <a:p>
                <a:r>
                  <a:rPr lang="en-EE">
                    <a:noFill/>
                  </a:rPr>
                  <a:t> </a:t>
                </a:r>
              </a:p>
            </p:txBody>
          </p:sp>
        </mc:Fallback>
      </mc:AlternateContent>
      <p:grpSp>
        <p:nvGrpSpPr>
          <p:cNvPr id="13" name="Group 12">
            <a:extLst>
              <a:ext uri="{FF2B5EF4-FFF2-40B4-BE49-F238E27FC236}">
                <a16:creationId xmlns:a16="http://schemas.microsoft.com/office/drawing/2014/main" id="{1CA4FA0C-ACDE-1DD2-9436-B82A1688D353}"/>
              </a:ext>
            </a:extLst>
          </p:cNvPr>
          <p:cNvGrpSpPr/>
          <p:nvPr/>
        </p:nvGrpSpPr>
        <p:grpSpPr>
          <a:xfrm>
            <a:off x="7254240" y="1930400"/>
            <a:ext cx="4745545" cy="3421378"/>
            <a:chOff x="6346371" y="2169021"/>
            <a:chExt cx="4745545" cy="3421378"/>
          </a:xfrm>
        </p:grpSpPr>
        <p:grpSp>
          <p:nvGrpSpPr>
            <p:cNvPr id="4" name="Group 3">
              <a:extLst>
                <a:ext uri="{FF2B5EF4-FFF2-40B4-BE49-F238E27FC236}">
                  <a16:creationId xmlns:a16="http://schemas.microsoft.com/office/drawing/2014/main" id="{745E597F-0027-32B5-C1EB-546B89B4DF90}"/>
                </a:ext>
              </a:extLst>
            </p:cNvPr>
            <p:cNvGrpSpPr/>
            <p:nvPr/>
          </p:nvGrpSpPr>
          <p:grpSpPr>
            <a:xfrm>
              <a:off x="6346371" y="3030394"/>
              <a:ext cx="4745545" cy="1857291"/>
              <a:chOff x="1665910" y="3863009"/>
              <a:chExt cx="6654881" cy="2455300"/>
            </a:xfrm>
          </p:grpSpPr>
          <p:pic>
            <p:nvPicPr>
              <p:cNvPr id="5" name="Picture 4" descr="A cartoon character with yellow stars&#10;&#10;Description automatically generated">
                <a:extLst>
                  <a:ext uri="{FF2B5EF4-FFF2-40B4-BE49-F238E27FC236}">
                    <a16:creationId xmlns:a16="http://schemas.microsoft.com/office/drawing/2014/main" id="{058FDFAF-2D26-15F2-0BA4-CED4274404CD}"/>
                  </a:ext>
                </a:extLst>
              </p:cNvPr>
              <p:cNvPicPr>
                <a:picLocks noChangeAspect="1"/>
              </p:cNvPicPr>
              <p:nvPr/>
            </p:nvPicPr>
            <p:blipFill>
              <a:blip r:embed="rId3"/>
              <a:stretch>
                <a:fillRect/>
              </a:stretch>
            </p:blipFill>
            <p:spPr>
              <a:xfrm>
                <a:off x="1665910" y="3951211"/>
                <a:ext cx="1710209" cy="1997766"/>
              </a:xfrm>
              <a:prstGeom prst="rect">
                <a:avLst/>
              </a:prstGeom>
            </p:spPr>
          </p:pic>
          <p:pic>
            <p:nvPicPr>
              <p:cNvPr id="6" name="Picture 5" descr="A cartoon of a character&#10;&#10;Description automatically generated">
                <a:extLst>
                  <a:ext uri="{FF2B5EF4-FFF2-40B4-BE49-F238E27FC236}">
                    <a16:creationId xmlns:a16="http://schemas.microsoft.com/office/drawing/2014/main" id="{C1115D8A-9D27-A14C-C8EC-F00E8C8C3344}"/>
                  </a:ext>
                </a:extLst>
              </p:cNvPr>
              <p:cNvPicPr>
                <a:picLocks noChangeAspect="1"/>
              </p:cNvPicPr>
              <p:nvPr/>
            </p:nvPicPr>
            <p:blipFill>
              <a:blip r:embed="rId4"/>
              <a:stretch>
                <a:fillRect/>
              </a:stretch>
            </p:blipFill>
            <p:spPr>
              <a:xfrm>
                <a:off x="5919462" y="3863009"/>
                <a:ext cx="2401329" cy="2385391"/>
              </a:xfrm>
              <a:prstGeom prst="rect">
                <a:avLst/>
              </a:prstGeom>
            </p:spPr>
          </p:pic>
          <p:cxnSp>
            <p:nvCxnSpPr>
              <p:cNvPr id="7" name="Curved Connector 6">
                <a:extLst>
                  <a:ext uri="{FF2B5EF4-FFF2-40B4-BE49-F238E27FC236}">
                    <a16:creationId xmlns:a16="http://schemas.microsoft.com/office/drawing/2014/main" id="{1DCC72D2-78FD-934E-D6C5-22ED058C013E}"/>
                  </a:ext>
                </a:extLst>
              </p:cNvPr>
              <p:cNvCxnSpPr>
                <a:cxnSpLocks/>
                <a:stCxn id="5" idx="0"/>
                <a:endCxn id="6" idx="0"/>
              </p:cNvCxnSpPr>
              <p:nvPr/>
            </p:nvCxnSpPr>
            <p:spPr>
              <a:xfrm rot="5400000" flipH="1" flipV="1">
                <a:off x="4776470" y="1607554"/>
                <a:ext cx="88202" cy="4599112"/>
              </a:xfrm>
              <a:prstGeom prst="curvedConnector3">
                <a:avLst>
                  <a:gd name="adj1" fmla="val 581330"/>
                </a:avLst>
              </a:prstGeom>
              <a:ln w="127000">
                <a:tailEnd type="triangle"/>
              </a:ln>
            </p:spPr>
            <p:style>
              <a:lnRef idx="1">
                <a:schemeClr val="accent1"/>
              </a:lnRef>
              <a:fillRef idx="0">
                <a:schemeClr val="accent1"/>
              </a:fillRef>
              <a:effectRef idx="0">
                <a:schemeClr val="accent1"/>
              </a:effectRef>
              <a:fontRef idx="minor">
                <a:schemeClr val="tx1"/>
              </a:fontRef>
            </p:style>
          </p:cxnSp>
          <p:cxnSp>
            <p:nvCxnSpPr>
              <p:cNvPr id="8" name="Curved Connector 7">
                <a:extLst>
                  <a:ext uri="{FF2B5EF4-FFF2-40B4-BE49-F238E27FC236}">
                    <a16:creationId xmlns:a16="http://schemas.microsoft.com/office/drawing/2014/main" id="{A4C972A1-E8B6-F06C-0DCA-FA3360015D95}"/>
                  </a:ext>
                </a:extLst>
              </p:cNvPr>
              <p:cNvCxnSpPr>
                <a:cxnSpLocks/>
                <a:stCxn id="6" idx="2"/>
                <a:endCxn id="5" idx="2"/>
              </p:cNvCxnSpPr>
              <p:nvPr/>
            </p:nvCxnSpPr>
            <p:spPr>
              <a:xfrm rot="5400000" flipH="1">
                <a:off x="4670859" y="3799133"/>
                <a:ext cx="299423" cy="4599112"/>
              </a:xfrm>
              <a:prstGeom prst="curvedConnector3">
                <a:avLst>
                  <a:gd name="adj1" fmla="val -76347"/>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C237E0F-8BDC-E40D-2271-67971D0682F3}"/>
                  </a:ext>
                </a:extLst>
              </p:cNvPr>
              <p:cNvSpPr txBox="1"/>
              <p:nvPr/>
            </p:nvSpPr>
            <p:spPr>
              <a:xfrm>
                <a:off x="4386943" y="3863009"/>
                <a:ext cx="838691" cy="369332"/>
              </a:xfrm>
              <a:prstGeom prst="rect">
                <a:avLst/>
              </a:prstGeom>
              <a:noFill/>
            </p:spPr>
            <p:txBody>
              <a:bodyPr wrap="none" rtlCol="0">
                <a:spAutoFit/>
              </a:bodyPr>
              <a:lstStyle/>
              <a:p>
                <a:r>
                  <a:rPr lang="en-EE" dirty="0"/>
                  <a:t>Lihtne</a:t>
                </a:r>
              </a:p>
            </p:txBody>
          </p:sp>
          <p:sp>
            <p:nvSpPr>
              <p:cNvPr id="10" name="TextBox 9">
                <a:extLst>
                  <a:ext uri="{FF2B5EF4-FFF2-40B4-BE49-F238E27FC236}">
                    <a16:creationId xmlns:a16="http://schemas.microsoft.com/office/drawing/2014/main" id="{C540FC79-0989-407F-BC03-1B0BFC825C4F}"/>
                  </a:ext>
                </a:extLst>
              </p:cNvPr>
              <p:cNvSpPr txBox="1"/>
              <p:nvPr/>
            </p:nvSpPr>
            <p:spPr>
              <a:xfrm>
                <a:off x="4431681" y="5948977"/>
                <a:ext cx="777777" cy="369332"/>
              </a:xfrm>
              <a:prstGeom prst="rect">
                <a:avLst/>
              </a:prstGeom>
              <a:noFill/>
            </p:spPr>
            <p:txBody>
              <a:bodyPr wrap="none" rtlCol="0">
                <a:spAutoFit/>
              </a:bodyPr>
              <a:lstStyle/>
              <a:p>
                <a:r>
                  <a:rPr lang="en-EE" dirty="0"/>
                  <a:t>Raske</a:t>
                </a:r>
              </a:p>
            </p:txBody>
          </p:sp>
        </p:gr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2B989DB4-07CD-4E0F-C11A-71EA9E29536E}"/>
                    </a:ext>
                  </a:extLst>
                </p:cNvPr>
                <p:cNvSpPr txBox="1"/>
                <p:nvPr/>
              </p:nvSpPr>
              <p:spPr>
                <a:xfrm>
                  <a:off x="7833290" y="2169021"/>
                  <a:ext cx="1592744" cy="369332"/>
                </a:xfrm>
                <a:prstGeom prst="rect">
                  <a:avLst/>
                </a:prstGeom>
                <a:solidFill>
                  <a:schemeClr val="bg1">
                    <a:alpha val="80000"/>
                  </a:schemeClr>
                </a:solidFill>
              </p:spPr>
              <p:txBody>
                <a:bodyPr wrap="none" rtlCol="0">
                  <a:spAutoFit/>
                </a:bodyPr>
                <a:lstStyle/>
                <a:p>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 </m:t>
                        </m:r>
                        <m:r>
                          <a:rPr lang="en-US" b="0" i="1" smtClean="0">
                            <a:latin typeface="Cambria Math" panose="02040503050406030204" pitchFamily="18" charset="0"/>
                          </a:rPr>
                          <m:t>𝑦</m:t>
                        </m:r>
                      </m:oMath>
                    </m:oMathPara>
                  </a14:m>
                  <a:endParaRPr lang="en-EE" dirty="0"/>
                </a:p>
              </p:txBody>
            </p:sp>
          </mc:Choice>
          <mc:Fallback>
            <p:sp>
              <p:nvSpPr>
                <p:cNvPr id="11" name="TextBox 10">
                  <a:extLst>
                    <a:ext uri="{FF2B5EF4-FFF2-40B4-BE49-F238E27FC236}">
                      <a16:creationId xmlns:a16="http://schemas.microsoft.com/office/drawing/2014/main" id="{2B989DB4-07CD-4E0F-C11A-71EA9E29536E}"/>
                    </a:ext>
                  </a:extLst>
                </p:cNvPr>
                <p:cNvSpPr txBox="1">
                  <a:spLocks noRot="1" noChangeAspect="1" noMove="1" noResize="1" noEditPoints="1" noAdjustHandles="1" noChangeArrowheads="1" noChangeShapeType="1" noTextEdit="1"/>
                </p:cNvSpPr>
                <p:nvPr/>
              </p:nvSpPr>
              <p:spPr>
                <a:xfrm>
                  <a:off x="7833290" y="2169021"/>
                  <a:ext cx="1592744" cy="369332"/>
                </a:xfrm>
                <a:prstGeom prst="rect">
                  <a:avLst/>
                </a:prstGeom>
                <a:blipFill>
                  <a:blip r:embed="rId5"/>
                  <a:stretch>
                    <a:fillRect b="-17241"/>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7526D024-1570-D984-CD4A-6058E165E6CA}"/>
                    </a:ext>
                  </a:extLst>
                </p:cNvPr>
                <p:cNvSpPr txBox="1"/>
                <p:nvPr/>
              </p:nvSpPr>
              <p:spPr>
                <a:xfrm>
                  <a:off x="7813559" y="5221067"/>
                  <a:ext cx="1916807" cy="369332"/>
                </a:xfrm>
                <a:prstGeom prst="rect">
                  <a:avLst/>
                </a:prstGeom>
                <a:solidFill>
                  <a:schemeClr val="bg1">
                    <a:alpha val="80000"/>
                  </a:schemeClr>
                </a:solidFill>
              </p:spPr>
              <p:txBody>
                <a:bodyPr wrap="none" rtlCol="0">
                  <a:spAutoFit/>
                </a:bodyPr>
                <a:lstStyle/>
                <a:p>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−1</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𝑥𝑦</m:t>
                            </m:r>
                          </m:e>
                        </m:d>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m:oMathPara>
                  </a14:m>
                  <a:endParaRPr lang="en-EE" dirty="0"/>
                </a:p>
              </p:txBody>
            </p:sp>
          </mc:Choice>
          <mc:Fallback>
            <p:sp>
              <p:nvSpPr>
                <p:cNvPr id="12" name="TextBox 11">
                  <a:extLst>
                    <a:ext uri="{FF2B5EF4-FFF2-40B4-BE49-F238E27FC236}">
                      <a16:creationId xmlns:a16="http://schemas.microsoft.com/office/drawing/2014/main" id="{7526D024-1570-D984-CD4A-6058E165E6CA}"/>
                    </a:ext>
                  </a:extLst>
                </p:cNvPr>
                <p:cNvSpPr txBox="1">
                  <a:spLocks noRot="1" noChangeAspect="1" noMove="1" noResize="1" noEditPoints="1" noAdjustHandles="1" noChangeArrowheads="1" noChangeShapeType="1" noTextEdit="1"/>
                </p:cNvSpPr>
                <p:nvPr/>
              </p:nvSpPr>
              <p:spPr>
                <a:xfrm>
                  <a:off x="7813559" y="5221067"/>
                  <a:ext cx="1916807" cy="369332"/>
                </a:xfrm>
                <a:prstGeom prst="rect">
                  <a:avLst/>
                </a:prstGeom>
                <a:blipFill>
                  <a:blip r:embed="rId6"/>
                  <a:stretch>
                    <a:fillRect b="-13333"/>
                  </a:stretch>
                </a:blipFill>
              </p:spPr>
              <p:txBody>
                <a:bodyPr/>
                <a:lstStyle/>
                <a:p>
                  <a:r>
                    <a:rPr lang="en-EE">
                      <a:noFill/>
                    </a:rPr>
                    <a:t> </a:t>
                  </a:r>
                </a:p>
              </p:txBody>
            </p:sp>
          </mc:Fallback>
        </mc:AlternateContent>
      </p:gr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A6F07C69-CD57-A4B2-0CA8-AE67D957A9BA}"/>
                  </a:ext>
                </a:extLst>
              </p:cNvPr>
              <p:cNvSpPr txBox="1"/>
              <p:nvPr/>
            </p:nvSpPr>
            <p:spPr>
              <a:xfrm>
                <a:off x="256032" y="6041362"/>
                <a:ext cx="10655808" cy="400110"/>
              </a:xfrm>
              <a:prstGeom prst="rect">
                <a:avLst/>
              </a:prstGeom>
              <a:solidFill>
                <a:schemeClr val="tx2">
                  <a:lumMod val="60000"/>
                  <a:lumOff val="40000"/>
                </a:schemeClr>
              </a:solidFill>
            </p:spPr>
            <p:txBody>
              <a:bodyPr wrap="square" rtlCol="0">
                <a:spAutoFit/>
              </a:bodyPr>
              <a:lstStyle/>
              <a:p>
                <a:r>
                  <a:rPr lang="en-EE" sz="2000" dirty="0">
                    <a:solidFill>
                      <a:schemeClr val="bg1"/>
                    </a:solidFill>
                  </a:rPr>
                  <a:t>Kuna RSA ei ole eksponentiaalselt turvaline, on praktikas võtme pikkus </a:t>
                </a:r>
                <a14:m>
                  <m:oMath xmlns:m="http://schemas.openxmlformats.org/officeDocument/2006/math">
                    <m:r>
                      <a:rPr lang="en-US" sz="2000" b="0" i="1" smtClean="0">
                        <a:solidFill>
                          <a:schemeClr val="bg1"/>
                        </a:solidFill>
                        <a:latin typeface="Cambria Math" panose="02040503050406030204" pitchFamily="18" charset="0"/>
                      </a:rPr>
                      <m:t>|</m:t>
                    </m:r>
                    <m:r>
                      <a:rPr lang="en-US" sz="2000" b="0" i="1" smtClean="0">
                        <a:solidFill>
                          <a:schemeClr val="bg1"/>
                        </a:solidFill>
                        <a:latin typeface="Cambria Math" panose="02040503050406030204" pitchFamily="18" charset="0"/>
                      </a:rPr>
                      <m:t>𝑥</m:t>
                    </m:r>
                    <m:r>
                      <a:rPr lang="en-US" sz="2000" b="0" i="1" smtClean="0">
                        <a:solidFill>
                          <a:schemeClr val="bg1"/>
                        </a:solidFill>
                        <a:latin typeface="Cambria Math" panose="02040503050406030204" pitchFamily="18" charset="0"/>
                      </a:rPr>
                      <m:t>|</m:t>
                    </m:r>
                  </m:oMath>
                </a14:m>
                <a:r>
                  <a:rPr lang="en-EE" sz="2000" dirty="0">
                    <a:solidFill>
                      <a:schemeClr val="bg1"/>
                    </a:solidFill>
                  </a:rPr>
                  <a:t> suur (3000+ bitti)</a:t>
                </a:r>
              </a:p>
            </p:txBody>
          </p:sp>
        </mc:Choice>
        <mc:Fallback>
          <p:sp>
            <p:nvSpPr>
              <p:cNvPr id="14" name="TextBox 13">
                <a:extLst>
                  <a:ext uri="{FF2B5EF4-FFF2-40B4-BE49-F238E27FC236}">
                    <a16:creationId xmlns:a16="http://schemas.microsoft.com/office/drawing/2014/main" id="{A6F07C69-CD57-A4B2-0CA8-AE67D957A9BA}"/>
                  </a:ext>
                </a:extLst>
              </p:cNvPr>
              <p:cNvSpPr txBox="1">
                <a:spLocks noRot="1" noChangeAspect="1" noMove="1" noResize="1" noEditPoints="1" noAdjustHandles="1" noChangeArrowheads="1" noChangeShapeType="1" noTextEdit="1"/>
              </p:cNvSpPr>
              <p:nvPr/>
            </p:nvSpPr>
            <p:spPr>
              <a:xfrm>
                <a:off x="256032" y="6041362"/>
                <a:ext cx="10655808" cy="400110"/>
              </a:xfrm>
              <a:prstGeom prst="rect">
                <a:avLst/>
              </a:prstGeom>
              <a:blipFill>
                <a:blip r:embed="rId7"/>
                <a:stretch>
                  <a:fillRect l="-595" t="-6061" r="-595" b="-24242"/>
                </a:stretch>
              </a:blipFill>
            </p:spPr>
            <p:txBody>
              <a:bodyPr/>
              <a:lstStyle/>
              <a:p>
                <a:r>
                  <a:rPr lang="en-EE">
                    <a:noFill/>
                  </a:rPr>
                  <a:t> </a:t>
                </a:r>
              </a:p>
            </p:txBody>
          </p:sp>
        </mc:Fallback>
      </mc:AlternateContent>
    </p:spTree>
    <p:extLst>
      <p:ext uri="{BB962C8B-B14F-4D97-AF65-F5344CB8AC3E}">
        <p14:creationId xmlns:p14="http://schemas.microsoft.com/office/powerpoint/2010/main" val="2554580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D54BF-C702-C5DF-8392-18A4EF526615}"/>
              </a:ext>
            </a:extLst>
          </p:cNvPr>
          <p:cNvSpPr>
            <a:spLocks noGrp="1"/>
          </p:cNvSpPr>
          <p:nvPr>
            <p:ph type="title"/>
          </p:nvPr>
        </p:nvSpPr>
        <p:spPr/>
        <p:txBody>
          <a:bodyPr/>
          <a:lstStyle/>
          <a:p>
            <a:r>
              <a:rPr lang="en-EE" dirty="0"/>
              <a:t>Konstruktsioon 2: DL</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078FEEC-E1A8-D0DA-DEEF-0F99DE79119A}"/>
                  </a:ext>
                </a:extLst>
              </p:cNvPr>
              <p:cNvSpPr>
                <a:spLocks noGrp="1"/>
              </p:cNvSpPr>
              <p:nvPr>
                <p:ph idx="1"/>
              </p:nvPr>
            </p:nvSpPr>
            <p:spPr>
              <a:xfrm>
                <a:off x="677333" y="2160589"/>
                <a:ext cx="8881446" cy="3880773"/>
              </a:xfrm>
            </p:spPr>
            <p:txBody>
              <a:bodyPr>
                <a:normAutofit/>
              </a:bodyPr>
              <a:lstStyle/>
              <a:p>
                <a:r>
                  <a:rPr lang="en-GB" b="1" dirty="0">
                    <a:solidFill>
                      <a:srgbClr val="040C28"/>
                    </a:solidFill>
                    <a:latin typeface="Google Sans"/>
                  </a:rPr>
                  <a:t>Defn. </a:t>
                </a:r>
                <a:r>
                  <a:rPr lang="en-GB" dirty="0" err="1">
                    <a:solidFill>
                      <a:srgbClr val="040C28"/>
                    </a:solidFill>
                    <a:latin typeface="Google Sans"/>
                  </a:rPr>
                  <a:t>Olgu</a:t>
                </a:r>
                <a:r>
                  <a:rPr lang="en-GB" dirty="0">
                    <a:solidFill>
                      <a:srgbClr val="040C28"/>
                    </a:solidFill>
                    <a:latin typeface="Google Sans"/>
                  </a:rPr>
                  <a:t> </a:t>
                </a:r>
                <a14:m>
                  <m:oMath xmlns:m="http://schemas.openxmlformats.org/officeDocument/2006/math">
                    <m:r>
                      <a:rPr lang="en-US" b="0" i="1" smtClean="0">
                        <a:solidFill>
                          <a:srgbClr val="0070C0"/>
                        </a:solidFill>
                        <a:latin typeface="Cambria Math" panose="02040503050406030204" pitchFamily="18" charset="0"/>
                      </a:rPr>
                      <m:t>𝐺</m:t>
                    </m:r>
                  </m:oMath>
                </a14:m>
                <a:r>
                  <a:rPr lang="en-GB" dirty="0">
                    <a:solidFill>
                      <a:srgbClr val="040C28"/>
                    </a:solidFill>
                    <a:latin typeface="Google Sans"/>
                  </a:rPr>
                  <a:t> hulk </a:t>
                </a:r>
                <a:r>
                  <a:rPr lang="en-GB" dirty="0" err="1">
                    <a:solidFill>
                      <a:srgbClr val="040C28"/>
                    </a:solidFill>
                    <a:latin typeface="Google Sans"/>
                  </a:rPr>
                  <a:t>ja</a:t>
                </a:r>
                <a:r>
                  <a:rPr lang="en-GB" dirty="0">
                    <a:solidFill>
                      <a:srgbClr val="040C28"/>
                    </a:solidFill>
                    <a:latin typeface="Google Sans"/>
                  </a:rPr>
                  <a:t> </a:t>
                </a:r>
                <a14:m>
                  <m:oMath xmlns:m="http://schemas.openxmlformats.org/officeDocument/2006/math">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𝐺</m:t>
                    </m:r>
                    <m:r>
                      <a:rPr lang="en-US" b="0" i="1" smtClean="0">
                        <a:solidFill>
                          <a:srgbClr val="0070C0"/>
                        </a:solidFill>
                        <a:latin typeface="Cambria Math" panose="02040503050406030204" pitchFamily="18" charset="0"/>
                      </a:rPr>
                      <m:t> ×</m:t>
                    </m:r>
                    <m:r>
                      <a:rPr lang="en-US" b="0" i="1" smtClean="0">
                        <a:solidFill>
                          <a:srgbClr val="0070C0"/>
                        </a:solidFill>
                        <a:latin typeface="Cambria Math" panose="02040503050406030204" pitchFamily="18" charset="0"/>
                      </a:rPr>
                      <m:t>𝐺</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𝐺</m:t>
                    </m:r>
                  </m:oMath>
                </a14:m>
                <a:r>
                  <a:rPr lang="en-GB" dirty="0">
                    <a:solidFill>
                      <a:srgbClr val="0070C0"/>
                    </a:solidFill>
                    <a:latin typeface="Google Sans"/>
                  </a:rPr>
                  <a:t> </a:t>
                </a:r>
                <a:r>
                  <a:rPr lang="en-GB" dirty="0" err="1">
                    <a:solidFill>
                      <a:srgbClr val="040C28"/>
                    </a:solidFill>
                    <a:latin typeface="Google Sans"/>
                  </a:rPr>
                  <a:t>kahekohaline</a:t>
                </a:r>
                <a:r>
                  <a:rPr lang="en-GB" dirty="0">
                    <a:solidFill>
                      <a:srgbClr val="040C28"/>
                    </a:solidFill>
                    <a:latin typeface="Google Sans"/>
                  </a:rPr>
                  <a:t> </a:t>
                </a:r>
                <a:r>
                  <a:rPr lang="en-GB" dirty="0" err="1">
                    <a:solidFill>
                      <a:srgbClr val="040C28"/>
                    </a:solidFill>
                    <a:latin typeface="Google Sans"/>
                  </a:rPr>
                  <a:t>tehe</a:t>
                </a:r>
                <a:r>
                  <a:rPr lang="en-GB" dirty="0">
                    <a:solidFill>
                      <a:srgbClr val="040C28"/>
                    </a:solidFill>
                    <a:latin typeface="Google Sans"/>
                  </a:rPr>
                  <a:t>. </a:t>
                </a:r>
                <a14:m>
                  <m:oMath xmlns:m="http://schemas.openxmlformats.org/officeDocument/2006/math">
                    <m:r>
                      <a:rPr lang="en-US" b="0" i="0"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𝐺</m:t>
                    </m:r>
                    <m:r>
                      <a:rPr lang="en-US" b="0" i="1" smtClean="0">
                        <a:solidFill>
                          <a:srgbClr val="0070C0"/>
                        </a:solidFill>
                        <a:latin typeface="Cambria Math" panose="02040503050406030204" pitchFamily="18" charset="0"/>
                      </a:rPr>
                      <m:t>,+)</m:t>
                    </m:r>
                  </m:oMath>
                </a14:m>
                <a:r>
                  <a:rPr lang="en-EE" dirty="0">
                    <a:solidFill>
                      <a:srgbClr val="0070C0"/>
                    </a:solidFill>
                  </a:rPr>
                  <a:t> </a:t>
                </a:r>
                <a:r>
                  <a:rPr lang="en-EE" dirty="0"/>
                  <a:t>on </a:t>
                </a:r>
                <a:r>
                  <a:rPr lang="en-EE" b="1" dirty="0"/>
                  <a:t>abeli rühm</a:t>
                </a:r>
                <a:r>
                  <a:rPr lang="en-EE" dirty="0"/>
                  <a:t>, kui:</a:t>
                </a:r>
              </a:p>
              <a:p>
                <a:pPr lvl="1" indent="-342900">
                  <a:buFont typeface="+mj-lt"/>
                  <a:buAutoNum type="arabicPeriod"/>
                </a:pPr>
                <a14:m>
                  <m:oMath xmlns:m="http://schemas.openxmlformats.org/officeDocument/2006/math">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𝑄</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𝑅</m:t>
                    </m:r>
                    <m:r>
                      <a:rPr lang="en-US" b="0" i="1" smtClean="0">
                        <a:solidFill>
                          <a:srgbClr val="0070C0"/>
                        </a:solidFill>
                        <a:latin typeface="Cambria Math" panose="02040503050406030204" pitchFamily="18" charset="0"/>
                      </a:rPr>
                      <m:t>:</m:t>
                    </m:r>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𝑄</m:t>
                        </m:r>
                      </m:e>
                    </m:d>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𝑅</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𝑄</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𝑅</m:t>
                    </m:r>
                    <m:r>
                      <a:rPr lang="en-US" b="0" i="1" smtClean="0">
                        <a:solidFill>
                          <a:srgbClr val="0070C0"/>
                        </a:solidFill>
                        <a:latin typeface="Cambria Math" panose="02040503050406030204" pitchFamily="18" charset="0"/>
                      </a:rPr>
                      <m:t>)</m:t>
                    </m:r>
                  </m:oMath>
                </a14:m>
                <a:r>
                  <a:rPr lang="en-EE" dirty="0">
                    <a:solidFill>
                      <a:srgbClr val="0070C0"/>
                    </a:solidFill>
                  </a:rPr>
                  <a:t> </a:t>
                </a:r>
                <a:r>
                  <a:rPr lang="en-EE" dirty="0"/>
                  <a:t>(assotsiatiivsus)</a:t>
                </a:r>
              </a:p>
              <a:p>
                <a:pPr lvl="1" indent="-342900">
                  <a:buFont typeface="+mj-lt"/>
                  <a:buAutoNum type="arabicPeriod"/>
                </a:pPr>
                <a14:m>
                  <m:oMath xmlns:m="http://schemas.openxmlformats.org/officeDocument/2006/math">
                    <m:r>
                      <a:rPr lang="en-US" b="0" i="1" smtClean="0">
                        <a:solidFill>
                          <a:srgbClr val="0070C0"/>
                        </a:solidFill>
                        <a:latin typeface="Cambria Math" panose="02040503050406030204" pitchFamily="18" charset="0"/>
                      </a:rPr>
                      <m:t>∃0 ∀</m:t>
                    </m:r>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+0=0+</m:t>
                    </m:r>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oMath>
                </a14:m>
                <a:r>
                  <a:rPr lang="en-EE" dirty="0"/>
                  <a:t> (ühikelemendi leidumine)</a:t>
                </a:r>
              </a:p>
              <a:p>
                <a:pPr lvl="1" indent="-342900">
                  <a:buFont typeface="+mj-lt"/>
                  <a:buAutoNum type="arabicPeriod"/>
                </a:pPr>
                <a14:m>
                  <m:oMath xmlns:m="http://schemas.openxmlformats.org/officeDocument/2006/math">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 ∃−</m:t>
                    </m:r>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e>
                    </m:d>
                    <m:r>
                      <a:rPr lang="en-US" b="0" i="1" smtClean="0">
                        <a:solidFill>
                          <a:srgbClr val="0070C0"/>
                        </a:solidFill>
                        <a:latin typeface="Cambria Math" panose="02040503050406030204" pitchFamily="18" charset="0"/>
                      </a:rPr>
                      <m:t>=</m:t>
                    </m:r>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e>
                    </m:d>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=0</m:t>
                    </m:r>
                  </m:oMath>
                </a14:m>
                <a:r>
                  <a:rPr lang="en-EE" dirty="0">
                    <a:solidFill>
                      <a:srgbClr val="0070C0"/>
                    </a:solidFill>
                  </a:rPr>
                  <a:t> </a:t>
                </a:r>
                <a:r>
                  <a:rPr lang="en-EE" dirty="0"/>
                  <a:t>(pöördelement)</a:t>
                </a:r>
              </a:p>
              <a:p>
                <a:pPr lvl="1" indent="-342900">
                  <a:buFont typeface="+mj-lt"/>
                  <a:buAutoNum type="arabicPeriod"/>
                </a:pPr>
                <a14:m>
                  <m:oMath xmlns:m="http://schemas.openxmlformats.org/officeDocument/2006/math">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𝑄</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𝑄</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𝑄</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oMath>
                </a14:m>
                <a:r>
                  <a:rPr lang="en-EE" dirty="0">
                    <a:solidFill>
                      <a:srgbClr val="0070C0"/>
                    </a:solidFill>
                  </a:rPr>
                  <a:t> </a:t>
                </a:r>
                <a:r>
                  <a:rPr lang="en-EE" dirty="0"/>
                  <a:t>(kommutatiivsus)</a:t>
                </a:r>
              </a:p>
              <a:p>
                <a:r>
                  <a:rPr lang="en-EE" dirty="0"/>
                  <a:t>Näited:</a:t>
                </a:r>
              </a:p>
              <a:p>
                <a:pPr lvl="1"/>
                <a14:m>
                  <m:oMath xmlns:m="http://schemas.openxmlformats.org/officeDocument/2006/math">
                    <m:d>
                      <m:dPr>
                        <m:ctrlPr>
                          <a:rPr lang="en-US" b="0" i="1" smtClean="0">
                            <a:solidFill>
                              <a:srgbClr val="0070C0"/>
                            </a:solidFill>
                            <a:latin typeface="Cambria Math" panose="02040503050406030204" pitchFamily="18" charset="0"/>
                            <a:ea typeface="Cambria Math" panose="02040503050406030204" pitchFamily="18" charset="0"/>
                          </a:rPr>
                        </m:ctrlPr>
                      </m:dPr>
                      <m:e>
                        <m:r>
                          <a:rPr lang="en-US" b="0" i="1" smtClean="0">
                            <a:solidFill>
                              <a:srgbClr val="0070C0"/>
                            </a:solidFill>
                            <a:latin typeface="Cambria Math" panose="02040503050406030204" pitchFamily="18" charset="0"/>
                            <a:ea typeface="Cambria Math" panose="02040503050406030204" pitchFamily="18" charset="0"/>
                          </a:rPr>
                          <m:t>ℤ</m:t>
                        </m:r>
                        <m:r>
                          <a:rPr lang="en-US" b="0" i="1" smtClean="0">
                            <a:solidFill>
                              <a:srgbClr val="0070C0"/>
                            </a:solidFill>
                            <a:latin typeface="Cambria Math" panose="02040503050406030204" pitchFamily="18" charset="0"/>
                            <a:ea typeface="Cambria Math" panose="02040503050406030204" pitchFamily="18" charset="0"/>
                          </a:rPr>
                          <m:t>,+</m:t>
                        </m:r>
                      </m:e>
                    </m:d>
                    <m:r>
                      <a:rPr lang="en-US" b="0" i="1" smtClean="0">
                        <a:solidFill>
                          <a:srgbClr val="0070C0"/>
                        </a:solidFill>
                        <a:latin typeface="Cambria Math" panose="02040503050406030204" pitchFamily="18" charset="0"/>
                      </a:rPr>
                      <m:t>, </m:t>
                    </m:r>
                    <m:d>
                      <m:dPr>
                        <m:ctrlPr>
                          <a:rPr lang="en-US" b="0" i="1" smtClean="0">
                            <a:solidFill>
                              <a:srgbClr val="0070C0"/>
                            </a:solidFill>
                            <a:latin typeface="Cambria Math" panose="02040503050406030204" pitchFamily="18" charset="0"/>
                            <a:ea typeface="Cambria Math" panose="02040503050406030204" pitchFamily="18" charset="0"/>
                          </a:rPr>
                        </m:ctrlPr>
                      </m:dPr>
                      <m:e>
                        <m:r>
                          <a:rPr lang="en-US" b="0" i="1" smtClean="0">
                            <a:solidFill>
                              <a:srgbClr val="0070C0"/>
                            </a:solidFill>
                            <a:latin typeface="Cambria Math" panose="02040503050406030204" pitchFamily="18" charset="0"/>
                            <a:ea typeface="Cambria Math" panose="02040503050406030204" pitchFamily="18" charset="0"/>
                          </a:rPr>
                          <m:t>ℚ</m:t>
                        </m:r>
                        <m:r>
                          <a:rPr lang="en-US" b="0" i="1" smtClean="0">
                            <a:solidFill>
                              <a:srgbClr val="0070C0"/>
                            </a:solidFill>
                            <a:latin typeface="Cambria Math" panose="02040503050406030204" pitchFamily="18" charset="0"/>
                            <a:ea typeface="Cambria Math" panose="02040503050406030204" pitchFamily="18" charset="0"/>
                          </a:rPr>
                          <m:t>,+</m:t>
                        </m:r>
                      </m:e>
                    </m:d>
                    <m:r>
                      <a:rPr lang="en-US" b="0" i="1" smtClean="0">
                        <a:solidFill>
                          <a:srgbClr val="0070C0"/>
                        </a:solidFill>
                        <a:latin typeface="Cambria Math" panose="02040503050406030204" pitchFamily="18" charset="0"/>
                      </a:rPr>
                      <m:t>,</m:t>
                    </m:r>
                    <m:d>
                      <m:dPr>
                        <m:ctrlPr>
                          <a:rPr lang="en-US" b="0" i="1" smtClean="0">
                            <a:solidFill>
                              <a:srgbClr val="0070C0"/>
                            </a:solidFill>
                            <a:latin typeface="Cambria Math" panose="02040503050406030204" pitchFamily="18" charset="0"/>
                            <a:ea typeface="Cambria Math" panose="02040503050406030204" pitchFamily="18" charset="0"/>
                          </a:rPr>
                        </m:ctrlPr>
                      </m:dPr>
                      <m:e>
                        <m:r>
                          <a:rPr lang="en-US" b="0" i="1" smtClean="0">
                            <a:solidFill>
                              <a:srgbClr val="0070C0"/>
                            </a:solidFill>
                            <a:latin typeface="Cambria Math" panose="02040503050406030204" pitchFamily="18" charset="0"/>
                            <a:ea typeface="Cambria Math" panose="02040503050406030204" pitchFamily="18" charset="0"/>
                          </a:rPr>
                          <m:t>ℝ</m:t>
                        </m:r>
                        <m:r>
                          <a:rPr lang="en-US" b="0" i="1" smtClean="0">
                            <a:solidFill>
                              <a:srgbClr val="0070C0"/>
                            </a:solidFill>
                            <a:latin typeface="Cambria Math" panose="02040503050406030204" pitchFamily="18" charset="0"/>
                            <a:ea typeface="Cambria Math" panose="02040503050406030204" pitchFamily="18" charset="0"/>
                          </a:rPr>
                          <m:t>,+</m:t>
                        </m:r>
                      </m:e>
                    </m:d>
                  </m:oMath>
                </a14:m>
                <a:endParaRPr lang="en-EE" dirty="0"/>
              </a:p>
              <a:p>
                <a:pPr lvl="1"/>
                <a14:m>
                  <m:oMath xmlns:m="http://schemas.openxmlformats.org/officeDocument/2006/math">
                    <m:d>
                      <m:dPr>
                        <m:ctrlPr>
                          <a:rPr lang="en-US" b="0" i="1" smtClean="0">
                            <a:solidFill>
                              <a:srgbClr val="0070C0"/>
                            </a:solidFill>
                            <a:latin typeface="Cambria Math" panose="02040503050406030204" pitchFamily="18" charset="0"/>
                            <a:ea typeface="Cambria Math" panose="02040503050406030204" pitchFamily="18" charset="0"/>
                          </a:rPr>
                        </m:ctrlPr>
                      </m:dPr>
                      <m:e>
                        <m:sSup>
                          <m:sSupPr>
                            <m:ctrlPr>
                              <a:rPr lang="en-US" b="0" i="1" smtClean="0">
                                <a:solidFill>
                                  <a:srgbClr val="0070C0"/>
                                </a:solidFill>
                                <a:latin typeface="Cambria Math" panose="02040503050406030204" pitchFamily="18" charset="0"/>
                                <a:ea typeface="Cambria Math" panose="02040503050406030204" pitchFamily="18" charset="0"/>
                              </a:rPr>
                            </m:ctrlPr>
                          </m:sSupPr>
                          <m:e>
                            <m:r>
                              <a:rPr lang="en-US" b="0" i="1" smtClean="0">
                                <a:solidFill>
                                  <a:srgbClr val="0070C0"/>
                                </a:solidFill>
                                <a:latin typeface="Cambria Math" panose="02040503050406030204" pitchFamily="18" charset="0"/>
                                <a:ea typeface="Cambria Math" panose="02040503050406030204" pitchFamily="18" charset="0"/>
                              </a:rPr>
                              <m:t>ℚ</m:t>
                            </m:r>
                          </m:e>
                          <m:sup>
                            <m:r>
                              <a:rPr lang="en-US" b="0" i="1" smtClean="0">
                                <a:solidFill>
                                  <a:srgbClr val="0070C0"/>
                                </a:solidFill>
                                <a:latin typeface="Cambria Math" panose="02040503050406030204" pitchFamily="18" charset="0"/>
                                <a:ea typeface="Cambria Math" panose="02040503050406030204" pitchFamily="18" charset="0"/>
                              </a:rPr>
                              <m:t>∗</m:t>
                            </m:r>
                          </m:sup>
                        </m:sSup>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m:t>
                        </m:r>
                      </m:e>
                    </m:d>
                    <m:r>
                      <a:rPr lang="en-US" b="0" i="1" smtClean="0">
                        <a:solidFill>
                          <a:srgbClr val="0070C0"/>
                        </a:solidFill>
                        <a:latin typeface="Cambria Math" panose="02040503050406030204" pitchFamily="18" charset="0"/>
                      </a:rPr>
                      <m:t>,</m:t>
                    </m:r>
                    <m:d>
                      <m:dPr>
                        <m:ctrlPr>
                          <a:rPr lang="en-US" b="0" i="1" smtClean="0">
                            <a:solidFill>
                              <a:srgbClr val="0070C0"/>
                            </a:solidFill>
                            <a:latin typeface="Cambria Math" panose="02040503050406030204" pitchFamily="18" charset="0"/>
                            <a:ea typeface="Cambria Math" panose="02040503050406030204" pitchFamily="18" charset="0"/>
                          </a:rPr>
                        </m:ctrlPr>
                      </m:dPr>
                      <m:e>
                        <m:sSup>
                          <m:sSupPr>
                            <m:ctrlPr>
                              <a:rPr lang="en-US" b="0" i="1" smtClean="0">
                                <a:solidFill>
                                  <a:srgbClr val="0070C0"/>
                                </a:solidFill>
                                <a:latin typeface="Cambria Math" panose="02040503050406030204" pitchFamily="18" charset="0"/>
                                <a:ea typeface="Cambria Math" panose="02040503050406030204" pitchFamily="18" charset="0"/>
                              </a:rPr>
                            </m:ctrlPr>
                          </m:sSupPr>
                          <m:e>
                            <m:r>
                              <a:rPr lang="en-US" b="0" i="1" smtClean="0">
                                <a:solidFill>
                                  <a:srgbClr val="0070C0"/>
                                </a:solidFill>
                                <a:latin typeface="Cambria Math" panose="02040503050406030204" pitchFamily="18" charset="0"/>
                                <a:ea typeface="Cambria Math" panose="02040503050406030204" pitchFamily="18" charset="0"/>
                              </a:rPr>
                              <m:t>ℝ</m:t>
                            </m:r>
                          </m:e>
                          <m:sup>
                            <m:r>
                              <a:rPr lang="en-US" b="0" i="1" smtClean="0">
                                <a:solidFill>
                                  <a:srgbClr val="0070C0"/>
                                </a:solidFill>
                                <a:latin typeface="Cambria Math" panose="02040503050406030204" pitchFamily="18" charset="0"/>
                                <a:ea typeface="Cambria Math" panose="02040503050406030204" pitchFamily="18" charset="0"/>
                              </a:rPr>
                              <m:t>∗</m:t>
                            </m:r>
                          </m:sup>
                        </m:sSup>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m:t>
                        </m:r>
                      </m:e>
                    </m:d>
                  </m:oMath>
                </a14:m>
                <a:r>
                  <a:rPr lang="en-EE" dirty="0">
                    <a:solidFill>
                      <a:srgbClr val="0070C0"/>
                    </a:solidFill>
                  </a:rPr>
                  <a:t> </a:t>
                </a:r>
                <a:r>
                  <a:rPr lang="en-EE" dirty="0"/>
                  <a:t>(multiplikatiivne notatsioon)</a:t>
                </a:r>
              </a:p>
              <a:p>
                <a:pPr lvl="1"/>
                <a14:m>
                  <m:oMath xmlns:m="http://schemas.openxmlformats.org/officeDocument/2006/math">
                    <m:d>
                      <m:dPr>
                        <m:ctrlPr>
                          <a:rPr lang="en-US" b="0" i="1" smtClean="0">
                            <a:solidFill>
                              <a:srgbClr val="0070C0"/>
                            </a:solidFill>
                            <a:latin typeface="Cambria Math" panose="02040503050406030204" pitchFamily="18" charset="0"/>
                          </a:rPr>
                        </m:ctrlPr>
                      </m:dPr>
                      <m:e>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𝐾</m:t>
                            </m:r>
                          </m:e>
                          <m:sup>
                            <m:r>
                              <a:rPr lang="en-US" b="0" i="1" smtClean="0">
                                <a:solidFill>
                                  <a:srgbClr val="0070C0"/>
                                </a:solidFill>
                                <a:latin typeface="Cambria Math" panose="02040503050406030204" pitchFamily="18" charset="0"/>
                              </a:rPr>
                              <m:t>𝑛</m:t>
                            </m:r>
                          </m:sup>
                        </m:sSup>
                        <m:r>
                          <a:rPr lang="en-US" b="0" i="1" smtClean="0">
                            <a:solidFill>
                              <a:srgbClr val="0070C0"/>
                            </a:solidFill>
                            <a:latin typeface="Cambria Math" panose="02040503050406030204" pitchFamily="18" charset="0"/>
                          </a:rPr>
                          <m:t>,+</m:t>
                        </m:r>
                      </m:e>
                    </m:d>
                    <m:r>
                      <a:rPr lang="en-US" b="0" i="1" smtClean="0">
                        <a:solidFill>
                          <a:srgbClr val="0070C0"/>
                        </a:solidFill>
                        <a:latin typeface="Cambria Math" panose="02040503050406030204" pitchFamily="18" charset="0"/>
                      </a:rPr>
                      <m:t>, (</m:t>
                    </m:r>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𝐾</m:t>
                        </m:r>
                      </m:e>
                      <m:sup>
                        <m:r>
                          <a:rPr lang="en-US" b="0" i="1" smtClean="0">
                            <a:solidFill>
                              <a:srgbClr val="0070C0"/>
                            </a:solidFill>
                            <a:latin typeface="Cambria Math" panose="02040503050406030204" pitchFamily="18" charset="0"/>
                          </a:rPr>
                          <m:t>𝑛</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𝑚</m:t>
                        </m:r>
                      </m:sup>
                    </m:sSup>
                    <m:r>
                      <a:rPr lang="en-US" b="0" i="1" smtClean="0">
                        <a:solidFill>
                          <a:srgbClr val="0070C0"/>
                        </a:solidFill>
                        <a:latin typeface="Cambria Math" panose="02040503050406030204" pitchFamily="18" charset="0"/>
                      </a:rPr>
                      <m:t>,+)</m:t>
                    </m:r>
                  </m:oMath>
                </a14:m>
                <a:r>
                  <a:rPr lang="en-EE" dirty="0">
                    <a:solidFill>
                      <a:srgbClr val="0070C0"/>
                    </a:solidFill>
                  </a:rPr>
                  <a:t> </a:t>
                </a:r>
                <a:r>
                  <a:rPr lang="en-EE" dirty="0"/>
                  <a:t>(vektorid/maatriksid liitmise suhtes), …</a:t>
                </a:r>
              </a:p>
              <a:p>
                <a:pPr lvl="1"/>
                <a:endParaRPr lang="en-EE" dirty="0"/>
              </a:p>
            </p:txBody>
          </p:sp>
        </mc:Choice>
        <mc:Fallback>
          <p:sp>
            <p:nvSpPr>
              <p:cNvPr id="3" name="Content Placeholder 2">
                <a:extLst>
                  <a:ext uri="{FF2B5EF4-FFF2-40B4-BE49-F238E27FC236}">
                    <a16:creationId xmlns:a16="http://schemas.microsoft.com/office/drawing/2014/main" id="{D078FEEC-E1A8-D0DA-DEEF-0F99DE79119A}"/>
                  </a:ext>
                </a:extLst>
              </p:cNvPr>
              <p:cNvSpPr>
                <a:spLocks noGrp="1" noRot="1" noChangeAspect="1" noMove="1" noResize="1" noEditPoints="1" noAdjustHandles="1" noChangeArrowheads="1" noChangeShapeType="1" noTextEdit="1"/>
              </p:cNvSpPr>
              <p:nvPr>
                <p:ph idx="1"/>
              </p:nvPr>
            </p:nvSpPr>
            <p:spPr>
              <a:xfrm>
                <a:off x="677333" y="2160589"/>
                <a:ext cx="8881446" cy="3880773"/>
              </a:xfrm>
              <a:blipFill>
                <a:blip r:embed="rId2"/>
                <a:stretch>
                  <a:fillRect l="-143" t="-326"/>
                </a:stretch>
              </a:blipFill>
            </p:spPr>
            <p:txBody>
              <a:bodyPr/>
              <a:lstStyle/>
              <a:p>
                <a:r>
                  <a:rPr lang="en-EE">
                    <a:noFill/>
                  </a:rPr>
                  <a:t> </a:t>
                </a:r>
              </a:p>
            </p:txBody>
          </p:sp>
        </mc:Fallback>
      </mc:AlternateContent>
    </p:spTree>
    <p:extLst>
      <p:ext uri="{BB962C8B-B14F-4D97-AF65-F5344CB8AC3E}">
        <p14:creationId xmlns:p14="http://schemas.microsoft.com/office/powerpoint/2010/main" val="318460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D54BF-C702-C5DF-8392-18A4EF526615}"/>
              </a:ext>
            </a:extLst>
          </p:cNvPr>
          <p:cNvSpPr>
            <a:spLocks noGrp="1"/>
          </p:cNvSpPr>
          <p:nvPr>
            <p:ph type="title"/>
          </p:nvPr>
        </p:nvSpPr>
        <p:spPr/>
        <p:txBody>
          <a:bodyPr/>
          <a:lstStyle/>
          <a:p>
            <a:r>
              <a:rPr lang="en-EE" dirty="0"/>
              <a:t>Konstruktsioon 2: DL</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078FEEC-E1A8-D0DA-DEEF-0F99DE79119A}"/>
                  </a:ext>
                </a:extLst>
              </p:cNvPr>
              <p:cNvSpPr>
                <a:spLocks noGrp="1"/>
              </p:cNvSpPr>
              <p:nvPr>
                <p:ph idx="1"/>
              </p:nvPr>
            </p:nvSpPr>
            <p:spPr>
              <a:xfrm>
                <a:off x="677333" y="2160589"/>
                <a:ext cx="6576907" cy="3880773"/>
              </a:xfrm>
            </p:spPr>
            <p:txBody>
              <a:bodyPr>
                <a:normAutofit/>
              </a:bodyPr>
              <a:lstStyle/>
              <a:p>
                <a:r>
                  <a:rPr lang="en-GB" dirty="0">
                    <a:solidFill>
                      <a:srgbClr val="040C28"/>
                    </a:solidFill>
                    <a:latin typeface="Google Sans"/>
                  </a:rPr>
                  <a:t>Olgu </a:t>
                </a:r>
                <a14:m>
                  <m:oMath xmlns:m="http://schemas.openxmlformats.org/officeDocument/2006/math">
                    <m:r>
                      <a:rPr lang="en-US" b="0" i="0"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𝐺</m:t>
                    </m:r>
                    <m:r>
                      <a:rPr lang="en-US" b="0" i="1" smtClean="0">
                        <a:solidFill>
                          <a:srgbClr val="0070C0"/>
                        </a:solidFill>
                        <a:latin typeface="Cambria Math" panose="02040503050406030204" pitchFamily="18" charset="0"/>
                      </a:rPr>
                      <m:t>,+)</m:t>
                    </m:r>
                  </m:oMath>
                </a14:m>
                <a:r>
                  <a:rPr lang="en-EE" dirty="0">
                    <a:solidFill>
                      <a:srgbClr val="0070C0"/>
                    </a:solidFill>
                  </a:rPr>
                  <a:t> </a:t>
                </a:r>
                <a:r>
                  <a:rPr lang="en-GB" dirty="0">
                    <a:solidFill>
                      <a:srgbClr val="040C28"/>
                    </a:solidFill>
                    <a:latin typeface="Google Sans"/>
                  </a:rPr>
                  <a:t>abeli </a:t>
                </a:r>
                <a:r>
                  <a:rPr lang="en-GB" dirty="0" err="1">
                    <a:solidFill>
                      <a:srgbClr val="040C28"/>
                    </a:solidFill>
                    <a:latin typeface="Google Sans"/>
                  </a:rPr>
                  <a:t>rühm</a:t>
                </a:r>
                <a:endParaRPr lang="en-GB" dirty="0">
                  <a:solidFill>
                    <a:srgbClr val="040C28"/>
                  </a:solidFill>
                  <a:latin typeface="Google Sans"/>
                </a:endParaRPr>
              </a:p>
              <a:p>
                <a:r>
                  <a:rPr lang="en-EE" dirty="0"/>
                  <a:t>Kas rühmatehe on ühesuunaline?</a:t>
                </a:r>
              </a:p>
              <a:p>
                <a:pPr lvl="1"/>
                <a:r>
                  <a:rPr lang="en-EE" dirty="0"/>
                  <a:t>Ei, sest </a:t>
                </a:r>
                <a14:m>
                  <m:oMath xmlns:m="http://schemas.openxmlformats.org/officeDocument/2006/math">
                    <m:r>
                      <a:rPr lang="en-US" b="0" i="1" smtClean="0">
                        <a:solidFill>
                          <a:srgbClr val="0070C0"/>
                        </a:solidFill>
                        <a:latin typeface="Cambria Math" panose="02040503050406030204" pitchFamily="18" charset="0"/>
                      </a:rPr>
                      <m:t>𝑦</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𝑦</m:t>
                    </m:r>
                    <m:r>
                      <a:rPr lang="en-US" b="0" i="1" smtClean="0">
                        <a:solidFill>
                          <a:srgbClr val="0070C0"/>
                        </a:solidFill>
                        <a:latin typeface="Cambria Math" panose="02040503050406030204" pitchFamily="18" charset="0"/>
                      </a:rPr>
                      <m:t>+0</m:t>
                    </m:r>
                  </m:oMath>
                </a14:m>
                <a:endParaRPr lang="en-EE" dirty="0">
                  <a:solidFill>
                    <a:srgbClr val="0070C0"/>
                  </a:solidFill>
                </a:endParaRPr>
              </a:p>
              <a:p>
                <a:r>
                  <a:rPr lang="en-EE" dirty="0"/>
                  <a:t>Rühmatehe on liiga lihtne!</a:t>
                </a:r>
              </a:p>
              <a:p>
                <a:r>
                  <a:rPr lang="en-EE" b="1" dirty="0"/>
                  <a:t>“Astendamine”: </a:t>
                </a:r>
                <a14:m>
                  <m:oMath xmlns:m="http://schemas.openxmlformats.org/officeDocument/2006/math">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𝑎</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ℤ</m:t>
                        </m:r>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𝑃</m:t>
                        </m:r>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𝐺</m:t>
                        </m:r>
                      </m:e>
                    </m:d>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𝑃</m:t>
                    </m:r>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𝑃</m:t>
                    </m:r>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𝑎</m:t>
                    </m:r>
                    <m:r>
                      <a:rPr lang="en-US" b="0" i="1" smtClean="0">
                        <a:solidFill>
                          <a:srgbClr val="0070C0"/>
                        </a:solidFill>
                        <a:latin typeface="Cambria Math" panose="02040503050406030204" pitchFamily="18" charset="0"/>
                        <a:ea typeface="Cambria Math" panose="02040503050406030204" pitchFamily="18" charset="0"/>
                      </a:rPr>
                      <m:t> </m:t>
                    </m:r>
                    <m:r>
                      <a:rPr lang="en-US" b="0" i="1" smtClean="0">
                        <a:solidFill>
                          <a:srgbClr val="0070C0"/>
                        </a:solidFill>
                        <a:latin typeface="Cambria Math" panose="02040503050406030204" pitchFamily="18" charset="0"/>
                        <a:ea typeface="Cambria Math" panose="02040503050406030204" pitchFamily="18" charset="0"/>
                      </a:rPr>
                      <m:t>𝑃</m:t>
                    </m:r>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𝐺</m:t>
                    </m:r>
                  </m:oMath>
                </a14:m>
                <a:endParaRPr lang="en-EE" dirty="0">
                  <a:solidFill>
                    <a:srgbClr val="0070C0"/>
                  </a:solidFill>
                </a:endParaRPr>
              </a:p>
              <a:p>
                <a:pPr lvl="1"/>
                <a:r>
                  <a:rPr lang="en-EE" dirty="0"/>
                  <a:t>Vektorid: </a:t>
                </a:r>
                <a14:m>
                  <m:oMath xmlns:m="http://schemas.openxmlformats.org/officeDocument/2006/math">
                    <m:d>
                      <m:dPr>
                        <m:ctrlPr>
                          <a:rPr lang="en-US" i="1" smtClean="0">
                            <a:solidFill>
                              <a:srgbClr val="0070C0"/>
                            </a:solidFill>
                            <a:latin typeface="Cambria Math" panose="02040503050406030204" pitchFamily="18" charset="0"/>
                          </a:rPr>
                        </m:ctrlPr>
                      </m:dPr>
                      <m:e>
                        <m:r>
                          <a:rPr lang="en-US" i="1">
                            <a:solidFill>
                              <a:srgbClr val="0070C0"/>
                            </a:solidFill>
                            <a:latin typeface="Cambria Math" panose="02040503050406030204" pitchFamily="18" charset="0"/>
                          </a:rPr>
                          <m:t>𝑎</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ℤ</m:t>
                        </m:r>
                        <m:r>
                          <a:rPr lang="en-US"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𝑃</m:t>
                        </m:r>
                        <m:r>
                          <a:rPr lang="en-US" i="1">
                            <a:solidFill>
                              <a:srgbClr val="0070C0"/>
                            </a:solidFill>
                            <a:latin typeface="Cambria Math" panose="02040503050406030204" pitchFamily="18" charset="0"/>
                            <a:ea typeface="Cambria Math" panose="02040503050406030204" pitchFamily="18" charset="0"/>
                          </a:rPr>
                          <m:t>∈</m:t>
                        </m:r>
                        <m:sSup>
                          <m:sSupPr>
                            <m:ctrlPr>
                              <a:rPr lang="en-US" i="1">
                                <a:solidFill>
                                  <a:srgbClr val="0070C0"/>
                                </a:solidFill>
                                <a:latin typeface="Cambria Math" panose="02040503050406030204" pitchFamily="18" charset="0"/>
                                <a:ea typeface="Cambria Math" panose="02040503050406030204" pitchFamily="18" charset="0"/>
                              </a:rPr>
                            </m:ctrlPr>
                          </m:sSupPr>
                          <m:e>
                            <m:r>
                              <a:rPr lang="en-US" b="0" i="1" smtClean="0">
                                <a:solidFill>
                                  <a:srgbClr val="0070C0"/>
                                </a:solidFill>
                                <a:latin typeface="Cambria Math" panose="02040503050406030204" pitchFamily="18" charset="0"/>
                                <a:ea typeface="Cambria Math" panose="02040503050406030204" pitchFamily="18" charset="0"/>
                              </a:rPr>
                              <m:t>𝐾</m:t>
                            </m:r>
                          </m:e>
                          <m:sup>
                            <m:r>
                              <a:rPr lang="en-US" b="0" i="1" smtClean="0">
                                <a:solidFill>
                                  <a:srgbClr val="0070C0"/>
                                </a:solidFill>
                                <a:latin typeface="Cambria Math" panose="02040503050406030204" pitchFamily="18" charset="0"/>
                                <a:ea typeface="Cambria Math" panose="02040503050406030204" pitchFamily="18" charset="0"/>
                              </a:rPr>
                              <m:t>𝑛</m:t>
                            </m:r>
                          </m:sup>
                        </m:sSup>
                      </m:e>
                    </m:d>
                    <m:r>
                      <a:rPr lang="en-US"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𝑎</m:t>
                    </m:r>
                    <m:r>
                      <a:rPr lang="en-US" i="1">
                        <a:solidFill>
                          <a:srgbClr val="0070C0"/>
                        </a:solidFill>
                        <a:latin typeface="Cambria Math" panose="02040503050406030204" pitchFamily="18" charset="0"/>
                        <a:ea typeface="Cambria Math" panose="02040503050406030204" pitchFamily="18" charset="0"/>
                      </a:rPr>
                      <m:t> </m:t>
                    </m:r>
                    <m:r>
                      <a:rPr lang="en-US" i="1">
                        <a:solidFill>
                          <a:srgbClr val="0070C0"/>
                        </a:solidFill>
                        <a:latin typeface="Cambria Math" panose="02040503050406030204" pitchFamily="18" charset="0"/>
                        <a:ea typeface="Cambria Math" panose="02040503050406030204" pitchFamily="18" charset="0"/>
                      </a:rPr>
                      <m:t>𝑃</m:t>
                    </m:r>
                    <m:r>
                      <a:rPr lang="en-US" i="1">
                        <a:solidFill>
                          <a:srgbClr val="0070C0"/>
                        </a:solidFill>
                        <a:latin typeface="Cambria Math" panose="02040503050406030204" pitchFamily="18" charset="0"/>
                        <a:ea typeface="Cambria Math" panose="02040503050406030204" pitchFamily="18" charset="0"/>
                      </a:rPr>
                      <m:t>∈</m:t>
                    </m:r>
                    <m:sSup>
                      <m:sSupPr>
                        <m:ctrlPr>
                          <a:rPr lang="en-US" b="0" i="1" smtClean="0">
                            <a:solidFill>
                              <a:srgbClr val="0070C0"/>
                            </a:solidFill>
                            <a:latin typeface="Cambria Math" panose="02040503050406030204" pitchFamily="18" charset="0"/>
                            <a:ea typeface="Cambria Math" panose="02040503050406030204" pitchFamily="18" charset="0"/>
                          </a:rPr>
                        </m:ctrlPr>
                      </m:sSupPr>
                      <m:e>
                        <m:r>
                          <a:rPr lang="en-US" b="0" i="1" smtClean="0">
                            <a:solidFill>
                              <a:srgbClr val="0070C0"/>
                            </a:solidFill>
                            <a:latin typeface="Cambria Math" panose="02040503050406030204" pitchFamily="18" charset="0"/>
                            <a:ea typeface="Cambria Math" panose="02040503050406030204" pitchFamily="18" charset="0"/>
                          </a:rPr>
                          <m:t>𝐾</m:t>
                        </m:r>
                      </m:e>
                      <m:sup>
                        <m:r>
                          <a:rPr lang="en-US" b="0" i="1" smtClean="0">
                            <a:solidFill>
                              <a:srgbClr val="0070C0"/>
                            </a:solidFill>
                            <a:latin typeface="Cambria Math" panose="02040503050406030204" pitchFamily="18" charset="0"/>
                            <a:ea typeface="Cambria Math" panose="02040503050406030204" pitchFamily="18" charset="0"/>
                          </a:rPr>
                          <m:t>𝑛</m:t>
                        </m:r>
                      </m:sup>
                    </m:sSup>
                  </m:oMath>
                </a14:m>
                <a:endParaRPr lang="en-EE" dirty="0"/>
              </a:p>
              <a:p>
                <a:pPr lvl="1"/>
                <a:r>
                  <a:rPr lang="en-EE" dirty="0"/>
                  <a:t>Tavaline astendamine: </a:t>
                </a:r>
                <a14:m>
                  <m:oMath xmlns:m="http://schemas.openxmlformats.org/officeDocument/2006/math">
                    <m:d>
                      <m:dPr>
                        <m:ctrlPr>
                          <a:rPr lang="en-US" i="1" smtClean="0">
                            <a:solidFill>
                              <a:srgbClr val="0070C0"/>
                            </a:solidFill>
                            <a:latin typeface="Cambria Math" panose="02040503050406030204" pitchFamily="18" charset="0"/>
                          </a:rPr>
                        </m:ctrlPr>
                      </m:dPr>
                      <m:e>
                        <m:r>
                          <a:rPr lang="en-US" i="1">
                            <a:solidFill>
                              <a:srgbClr val="0070C0"/>
                            </a:solidFill>
                            <a:latin typeface="Cambria Math" panose="02040503050406030204" pitchFamily="18" charset="0"/>
                          </a:rPr>
                          <m:t>𝑎</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ℤ</m:t>
                        </m:r>
                        <m:r>
                          <a:rPr lang="en-US"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𝑃</m:t>
                        </m:r>
                        <m:r>
                          <a:rPr lang="en-US" i="1">
                            <a:solidFill>
                              <a:srgbClr val="0070C0"/>
                            </a:solidFill>
                            <a:latin typeface="Cambria Math" panose="02040503050406030204" pitchFamily="18" charset="0"/>
                            <a:ea typeface="Cambria Math" panose="02040503050406030204" pitchFamily="18" charset="0"/>
                          </a:rPr>
                          <m:t>∈(</m:t>
                        </m:r>
                        <m:r>
                          <a:rPr lang="en-US" i="1" smtClean="0">
                            <a:solidFill>
                              <a:srgbClr val="0070C0"/>
                            </a:solidFill>
                            <a:latin typeface="Cambria Math" panose="02040503050406030204" pitchFamily="18" charset="0"/>
                            <a:ea typeface="Cambria Math" panose="02040503050406030204" pitchFamily="18" charset="0"/>
                          </a:rPr>
                          <m:t>ℤ</m:t>
                        </m:r>
                        <m:r>
                          <a:rPr lang="en-US" b="0" i="1" smtClean="0">
                            <a:solidFill>
                              <a:srgbClr val="0070C0"/>
                            </a:solidFill>
                            <a:latin typeface="Cambria Math" panose="02040503050406030204" pitchFamily="18" charset="0"/>
                            <a:ea typeface="Cambria Math" panose="02040503050406030204" pitchFamily="18" charset="0"/>
                          </a:rPr>
                          <m:t>,⋅)</m:t>
                        </m:r>
                      </m:e>
                    </m:d>
                    <m:r>
                      <a:rPr lang="en-US" i="1">
                        <a:solidFill>
                          <a:srgbClr val="0070C0"/>
                        </a:solidFill>
                        <a:latin typeface="Cambria Math" panose="02040503050406030204" pitchFamily="18" charset="0"/>
                        <a:ea typeface="Cambria Math" panose="02040503050406030204" pitchFamily="18" charset="0"/>
                      </a:rPr>
                      <m:t>↦ </m:t>
                    </m:r>
                    <m:sSup>
                      <m:sSupPr>
                        <m:ctrlPr>
                          <a:rPr lang="en-US" i="1">
                            <a:solidFill>
                              <a:srgbClr val="0070C0"/>
                            </a:solidFill>
                            <a:latin typeface="Cambria Math" panose="02040503050406030204" pitchFamily="18" charset="0"/>
                            <a:ea typeface="Cambria Math" panose="02040503050406030204" pitchFamily="18" charset="0"/>
                          </a:rPr>
                        </m:ctrlPr>
                      </m:sSupPr>
                      <m:e>
                        <m:r>
                          <a:rPr lang="en-US" i="1">
                            <a:solidFill>
                              <a:srgbClr val="0070C0"/>
                            </a:solidFill>
                            <a:latin typeface="Cambria Math" panose="02040503050406030204" pitchFamily="18" charset="0"/>
                            <a:ea typeface="Cambria Math" panose="02040503050406030204" pitchFamily="18" charset="0"/>
                          </a:rPr>
                          <m:t>𝑃</m:t>
                        </m:r>
                      </m:e>
                      <m:sup>
                        <m:r>
                          <a:rPr lang="en-US" b="0" i="1" smtClean="0">
                            <a:solidFill>
                              <a:srgbClr val="0070C0"/>
                            </a:solidFill>
                            <a:latin typeface="Cambria Math" panose="02040503050406030204" pitchFamily="18" charset="0"/>
                            <a:ea typeface="Cambria Math" panose="02040503050406030204" pitchFamily="18" charset="0"/>
                          </a:rPr>
                          <m:t>𝑎</m:t>
                        </m:r>
                      </m:sup>
                    </m:sSup>
                    <m:r>
                      <a:rPr lang="en-US" i="1">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ℤ</m:t>
                    </m:r>
                    <m:r>
                      <a:rPr lang="en-US" i="1">
                        <a:solidFill>
                          <a:srgbClr val="0070C0"/>
                        </a:solidFill>
                        <a:latin typeface="Cambria Math" panose="02040503050406030204" pitchFamily="18" charset="0"/>
                        <a:ea typeface="Cambria Math" panose="02040503050406030204" pitchFamily="18" charset="0"/>
                      </a:rPr>
                      <m:t>,⋅)</m:t>
                    </m:r>
                  </m:oMath>
                </a14:m>
                <a:endParaRPr lang="en-EE" dirty="0">
                  <a:solidFill>
                    <a:srgbClr val="0070C0"/>
                  </a:solidFill>
                </a:endParaRPr>
              </a:p>
              <a:p>
                <a:r>
                  <a:rPr lang="en-EE" dirty="0"/>
                  <a:t>Pöördtehe – diskreetne logaritm</a:t>
                </a:r>
              </a:p>
              <a:p>
                <a:pPr lvl="1"/>
                <a14:m>
                  <m:oMath xmlns:m="http://schemas.openxmlformats.org/officeDocument/2006/math">
                    <m:r>
                      <m:rPr>
                        <m:sty m:val="p"/>
                      </m:rPr>
                      <a:rPr lang="en-US" b="0" i="0" smtClean="0">
                        <a:solidFill>
                          <a:srgbClr val="0070C0"/>
                        </a:solidFill>
                        <a:latin typeface="Cambria Math" panose="02040503050406030204" pitchFamily="18" charset="0"/>
                      </a:rPr>
                      <m:t>DL</m:t>
                    </m:r>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𝑥𝑃</m:t>
                        </m:r>
                      </m:e>
                    </m:d>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𝑥</m:t>
                    </m:r>
                  </m:oMath>
                </a14:m>
                <a:endParaRPr lang="en-EE" dirty="0">
                  <a:solidFill>
                    <a:srgbClr val="0070C0"/>
                  </a:solidFill>
                </a:endParaRPr>
              </a:p>
              <a:p>
                <a:pPr lvl="1"/>
                <a:endParaRPr lang="en-EE" dirty="0"/>
              </a:p>
              <a:p>
                <a:pPr marL="457200" lvl="1" indent="0">
                  <a:buNone/>
                </a:pPr>
                <a:endParaRPr lang="en-EE" dirty="0"/>
              </a:p>
            </p:txBody>
          </p:sp>
        </mc:Choice>
        <mc:Fallback>
          <p:sp>
            <p:nvSpPr>
              <p:cNvPr id="3" name="Content Placeholder 2">
                <a:extLst>
                  <a:ext uri="{FF2B5EF4-FFF2-40B4-BE49-F238E27FC236}">
                    <a16:creationId xmlns:a16="http://schemas.microsoft.com/office/drawing/2014/main" id="{D078FEEC-E1A8-D0DA-DEEF-0F99DE79119A}"/>
                  </a:ext>
                </a:extLst>
              </p:cNvPr>
              <p:cNvSpPr>
                <a:spLocks noGrp="1" noRot="1" noChangeAspect="1" noMove="1" noResize="1" noEditPoints="1" noAdjustHandles="1" noChangeArrowheads="1" noChangeShapeType="1" noTextEdit="1"/>
              </p:cNvSpPr>
              <p:nvPr>
                <p:ph idx="1"/>
              </p:nvPr>
            </p:nvSpPr>
            <p:spPr>
              <a:xfrm>
                <a:off x="677333" y="2160589"/>
                <a:ext cx="6576907" cy="3880773"/>
              </a:xfrm>
              <a:blipFill>
                <a:blip r:embed="rId2"/>
                <a:stretch>
                  <a:fillRect l="-193" t="-326"/>
                </a:stretch>
              </a:blipFill>
            </p:spPr>
            <p:txBody>
              <a:bodyPr/>
              <a:lstStyle/>
              <a:p>
                <a:r>
                  <a:rPr lang="en-EE">
                    <a:noFill/>
                  </a:rPr>
                  <a:t> </a:t>
                </a:r>
              </a:p>
            </p:txBody>
          </p:sp>
        </mc:Fallback>
      </mc:AlternateContent>
      <p:grpSp>
        <p:nvGrpSpPr>
          <p:cNvPr id="13" name="Group 12">
            <a:extLst>
              <a:ext uri="{FF2B5EF4-FFF2-40B4-BE49-F238E27FC236}">
                <a16:creationId xmlns:a16="http://schemas.microsoft.com/office/drawing/2014/main" id="{1CA4FA0C-ACDE-1DD2-9436-B82A1688D353}"/>
              </a:ext>
            </a:extLst>
          </p:cNvPr>
          <p:cNvGrpSpPr/>
          <p:nvPr/>
        </p:nvGrpSpPr>
        <p:grpSpPr>
          <a:xfrm>
            <a:off x="7254240" y="1930400"/>
            <a:ext cx="4745545" cy="3421378"/>
            <a:chOff x="6346371" y="2169021"/>
            <a:chExt cx="4745545" cy="3421378"/>
          </a:xfrm>
        </p:grpSpPr>
        <p:grpSp>
          <p:nvGrpSpPr>
            <p:cNvPr id="4" name="Group 3">
              <a:extLst>
                <a:ext uri="{FF2B5EF4-FFF2-40B4-BE49-F238E27FC236}">
                  <a16:creationId xmlns:a16="http://schemas.microsoft.com/office/drawing/2014/main" id="{745E597F-0027-32B5-C1EB-546B89B4DF90}"/>
                </a:ext>
              </a:extLst>
            </p:cNvPr>
            <p:cNvGrpSpPr/>
            <p:nvPr/>
          </p:nvGrpSpPr>
          <p:grpSpPr>
            <a:xfrm>
              <a:off x="6346371" y="3030394"/>
              <a:ext cx="4745545" cy="1857291"/>
              <a:chOff x="1665910" y="3863009"/>
              <a:chExt cx="6654881" cy="2455300"/>
            </a:xfrm>
          </p:grpSpPr>
          <p:pic>
            <p:nvPicPr>
              <p:cNvPr id="5" name="Picture 4" descr="A cartoon character with yellow stars&#10;&#10;Description automatically generated">
                <a:extLst>
                  <a:ext uri="{FF2B5EF4-FFF2-40B4-BE49-F238E27FC236}">
                    <a16:creationId xmlns:a16="http://schemas.microsoft.com/office/drawing/2014/main" id="{058FDFAF-2D26-15F2-0BA4-CED4274404CD}"/>
                  </a:ext>
                </a:extLst>
              </p:cNvPr>
              <p:cNvPicPr>
                <a:picLocks noChangeAspect="1"/>
              </p:cNvPicPr>
              <p:nvPr/>
            </p:nvPicPr>
            <p:blipFill>
              <a:blip r:embed="rId3"/>
              <a:stretch>
                <a:fillRect/>
              </a:stretch>
            </p:blipFill>
            <p:spPr>
              <a:xfrm>
                <a:off x="1665910" y="3951211"/>
                <a:ext cx="1710209" cy="1997766"/>
              </a:xfrm>
              <a:prstGeom prst="rect">
                <a:avLst/>
              </a:prstGeom>
            </p:spPr>
          </p:pic>
          <p:pic>
            <p:nvPicPr>
              <p:cNvPr id="6" name="Picture 5" descr="A cartoon of a character&#10;&#10;Description automatically generated">
                <a:extLst>
                  <a:ext uri="{FF2B5EF4-FFF2-40B4-BE49-F238E27FC236}">
                    <a16:creationId xmlns:a16="http://schemas.microsoft.com/office/drawing/2014/main" id="{C1115D8A-9D27-A14C-C8EC-F00E8C8C3344}"/>
                  </a:ext>
                </a:extLst>
              </p:cNvPr>
              <p:cNvPicPr>
                <a:picLocks noChangeAspect="1"/>
              </p:cNvPicPr>
              <p:nvPr/>
            </p:nvPicPr>
            <p:blipFill>
              <a:blip r:embed="rId4"/>
              <a:stretch>
                <a:fillRect/>
              </a:stretch>
            </p:blipFill>
            <p:spPr>
              <a:xfrm>
                <a:off x="5919462" y="3863009"/>
                <a:ext cx="2401329" cy="2385391"/>
              </a:xfrm>
              <a:prstGeom prst="rect">
                <a:avLst/>
              </a:prstGeom>
            </p:spPr>
          </p:pic>
          <p:cxnSp>
            <p:nvCxnSpPr>
              <p:cNvPr id="7" name="Curved Connector 6">
                <a:extLst>
                  <a:ext uri="{FF2B5EF4-FFF2-40B4-BE49-F238E27FC236}">
                    <a16:creationId xmlns:a16="http://schemas.microsoft.com/office/drawing/2014/main" id="{1DCC72D2-78FD-934E-D6C5-22ED058C013E}"/>
                  </a:ext>
                </a:extLst>
              </p:cNvPr>
              <p:cNvCxnSpPr>
                <a:cxnSpLocks/>
                <a:stCxn id="5" idx="0"/>
                <a:endCxn id="6" idx="0"/>
              </p:cNvCxnSpPr>
              <p:nvPr/>
            </p:nvCxnSpPr>
            <p:spPr>
              <a:xfrm rot="5400000" flipH="1" flipV="1">
                <a:off x="4776470" y="1607554"/>
                <a:ext cx="88202" cy="4599112"/>
              </a:xfrm>
              <a:prstGeom prst="curvedConnector3">
                <a:avLst>
                  <a:gd name="adj1" fmla="val 581330"/>
                </a:avLst>
              </a:prstGeom>
              <a:ln w="127000">
                <a:tailEnd type="triangle"/>
              </a:ln>
            </p:spPr>
            <p:style>
              <a:lnRef idx="1">
                <a:schemeClr val="accent1"/>
              </a:lnRef>
              <a:fillRef idx="0">
                <a:schemeClr val="accent1"/>
              </a:fillRef>
              <a:effectRef idx="0">
                <a:schemeClr val="accent1"/>
              </a:effectRef>
              <a:fontRef idx="minor">
                <a:schemeClr val="tx1"/>
              </a:fontRef>
            </p:style>
          </p:cxnSp>
          <p:cxnSp>
            <p:nvCxnSpPr>
              <p:cNvPr id="8" name="Curved Connector 7">
                <a:extLst>
                  <a:ext uri="{FF2B5EF4-FFF2-40B4-BE49-F238E27FC236}">
                    <a16:creationId xmlns:a16="http://schemas.microsoft.com/office/drawing/2014/main" id="{A4C972A1-E8B6-F06C-0DCA-FA3360015D95}"/>
                  </a:ext>
                </a:extLst>
              </p:cNvPr>
              <p:cNvCxnSpPr>
                <a:cxnSpLocks/>
                <a:stCxn id="6" idx="2"/>
                <a:endCxn id="5" idx="2"/>
              </p:cNvCxnSpPr>
              <p:nvPr/>
            </p:nvCxnSpPr>
            <p:spPr>
              <a:xfrm rot="5400000" flipH="1">
                <a:off x="4670859" y="3799133"/>
                <a:ext cx="299423" cy="4599112"/>
              </a:xfrm>
              <a:prstGeom prst="curvedConnector3">
                <a:avLst>
                  <a:gd name="adj1" fmla="val -76347"/>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C237E0F-8BDC-E40D-2271-67971D0682F3}"/>
                  </a:ext>
                </a:extLst>
              </p:cNvPr>
              <p:cNvSpPr txBox="1"/>
              <p:nvPr/>
            </p:nvSpPr>
            <p:spPr>
              <a:xfrm>
                <a:off x="4386943" y="3863009"/>
                <a:ext cx="838691" cy="369332"/>
              </a:xfrm>
              <a:prstGeom prst="rect">
                <a:avLst/>
              </a:prstGeom>
              <a:noFill/>
            </p:spPr>
            <p:txBody>
              <a:bodyPr wrap="none" rtlCol="0">
                <a:spAutoFit/>
              </a:bodyPr>
              <a:lstStyle/>
              <a:p>
                <a:r>
                  <a:rPr lang="en-EE" dirty="0"/>
                  <a:t>Lihtne</a:t>
                </a:r>
              </a:p>
            </p:txBody>
          </p:sp>
          <p:sp>
            <p:nvSpPr>
              <p:cNvPr id="10" name="TextBox 9">
                <a:extLst>
                  <a:ext uri="{FF2B5EF4-FFF2-40B4-BE49-F238E27FC236}">
                    <a16:creationId xmlns:a16="http://schemas.microsoft.com/office/drawing/2014/main" id="{C540FC79-0989-407F-BC03-1B0BFC825C4F}"/>
                  </a:ext>
                </a:extLst>
              </p:cNvPr>
              <p:cNvSpPr txBox="1"/>
              <p:nvPr/>
            </p:nvSpPr>
            <p:spPr>
              <a:xfrm>
                <a:off x="4431681" y="5948977"/>
                <a:ext cx="777777" cy="369332"/>
              </a:xfrm>
              <a:prstGeom prst="rect">
                <a:avLst/>
              </a:prstGeom>
              <a:noFill/>
            </p:spPr>
            <p:txBody>
              <a:bodyPr wrap="none" rtlCol="0">
                <a:spAutoFit/>
              </a:bodyPr>
              <a:lstStyle/>
              <a:p>
                <a:r>
                  <a:rPr lang="en-EE" dirty="0"/>
                  <a:t>Raske</a:t>
                </a:r>
              </a:p>
            </p:txBody>
          </p:sp>
        </p:gr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2B989DB4-07CD-4E0F-C11A-71EA9E29536E}"/>
                    </a:ext>
                  </a:extLst>
                </p:cNvPr>
                <p:cNvSpPr txBox="1"/>
                <p:nvPr/>
              </p:nvSpPr>
              <p:spPr>
                <a:xfrm>
                  <a:off x="7833290" y="2169021"/>
                  <a:ext cx="2002471" cy="369332"/>
                </a:xfrm>
                <a:prstGeom prst="rect">
                  <a:avLst/>
                </a:prstGeom>
                <a:solidFill>
                  <a:schemeClr val="bg1">
                    <a:alpha val="80000"/>
                  </a:schemeClr>
                </a:solidFill>
              </p:spPr>
              <p:txBody>
                <a:bodyPr wrap="none" rtlCol="0">
                  <a:spAutoFit/>
                </a:bodyPr>
                <a:lstStyle/>
                <a:p>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𝑃</m:t>
                            </m:r>
                            <m:r>
                              <a:rPr lang="en-US" b="0" i="1" smtClean="0">
                                <a:latin typeface="Cambria Math" panose="02040503050406030204" pitchFamily="18" charset="0"/>
                              </a:rPr>
                              <m:t>, </m:t>
                            </m:r>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 </m:t>
                        </m:r>
                        <m:r>
                          <a:rPr lang="en-US" b="0" i="1" smtClean="0">
                            <a:latin typeface="Cambria Math" panose="02040503050406030204" pitchFamily="18" charset="0"/>
                          </a:rPr>
                          <m:t>𝑃</m:t>
                        </m:r>
                        <m:r>
                          <a:rPr lang="en-US" b="0" i="1" smtClean="0">
                            <a:latin typeface="Cambria Math" panose="02040503050406030204" pitchFamily="18" charset="0"/>
                          </a:rPr>
                          <m:t>)</m:t>
                        </m:r>
                      </m:oMath>
                    </m:oMathPara>
                  </a14:m>
                  <a:endParaRPr lang="en-EE" dirty="0"/>
                </a:p>
              </p:txBody>
            </p:sp>
          </mc:Choice>
          <mc:Fallback>
            <p:sp>
              <p:nvSpPr>
                <p:cNvPr id="11" name="TextBox 10">
                  <a:extLst>
                    <a:ext uri="{FF2B5EF4-FFF2-40B4-BE49-F238E27FC236}">
                      <a16:creationId xmlns:a16="http://schemas.microsoft.com/office/drawing/2014/main" id="{2B989DB4-07CD-4E0F-C11A-71EA9E29536E}"/>
                    </a:ext>
                  </a:extLst>
                </p:cNvPr>
                <p:cNvSpPr txBox="1">
                  <a:spLocks noRot="1" noChangeAspect="1" noMove="1" noResize="1" noEditPoints="1" noAdjustHandles="1" noChangeArrowheads="1" noChangeShapeType="1" noTextEdit="1"/>
                </p:cNvSpPr>
                <p:nvPr/>
              </p:nvSpPr>
              <p:spPr>
                <a:xfrm>
                  <a:off x="7833290" y="2169021"/>
                  <a:ext cx="2002471" cy="369332"/>
                </a:xfrm>
                <a:prstGeom prst="rect">
                  <a:avLst/>
                </a:prstGeom>
                <a:blipFill>
                  <a:blip r:embed="rId5"/>
                  <a:stretch>
                    <a:fillRect b="-17241"/>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7526D024-1570-D984-CD4A-6058E165E6CA}"/>
                    </a:ext>
                  </a:extLst>
                </p:cNvPr>
                <p:cNvSpPr txBox="1"/>
                <p:nvPr/>
              </p:nvSpPr>
              <p:spPr>
                <a:xfrm>
                  <a:off x="7813559" y="5221067"/>
                  <a:ext cx="1945789" cy="369332"/>
                </a:xfrm>
                <a:prstGeom prst="rect">
                  <a:avLst/>
                </a:prstGeom>
                <a:solidFill>
                  <a:schemeClr val="bg1">
                    <a:alpha val="80000"/>
                  </a:schemeClr>
                </a:solidFill>
              </p:spPr>
              <p:txBody>
                <a:bodyPr wrap="none" rtlCol="0">
                  <a:spAutoFit/>
                </a:bodyPr>
                <a:lstStyle/>
                <a:p>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−1</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𝑥𝑃</m:t>
                            </m:r>
                          </m:e>
                        </m:d>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m:oMathPara>
                  </a14:m>
                  <a:endParaRPr lang="en-EE" dirty="0"/>
                </a:p>
              </p:txBody>
            </p:sp>
          </mc:Choice>
          <mc:Fallback>
            <p:sp>
              <p:nvSpPr>
                <p:cNvPr id="12" name="TextBox 11">
                  <a:extLst>
                    <a:ext uri="{FF2B5EF4-FFF2-40B4-BE49-F238E27FC236}">
                      <a16:creationId xmlns:a16="http://schemas.microsoft.com/office/drawing/2014/main" id="{7526D024-1570-D984-CD4A-6058E165E6CA}"/>
                    </a:ext>
                  </a:extLst>
                </p:cNvPr>
                <p:cNvSpPr txBox="1">
                  <a:spLocks noRot="1" noChangeAspect="1" noMove="1" noResize="1" noEditPoints="1" noAdjustHandles="1" noChangeArrowheads="1" noChangeShapeType="1" noTextEdit="1"/>
                </p:cNvSpPr>
                <p:nvPr/>
              </p:nvSpPr>
              <p:spPr>
                <a:xfrm>
                  <a:off x="7813559" y="5221067"/>
                  <a:ext cx="1945789" cy="369332"/>
                </a:xfrm>
                <a:prstGeom prst="rect">
                  <a:avLst/>
                </a:prstGeom>
                <a:blipFill>
                  <a:blip r:embed="rId6"/>
                  <a:stretch>
                    <a:fillRect b="-13333"/>
                  </a:stretch>
                </a:blipFill>
              </p:spPr>
              <p:txBody>
                <a:bodyPr/>
                <a:lstStyle/>
                <a:p>
                  <a:r>
                    <a:rPr lang="en-EE">
                      <a:noFill/>
                    </a:rPr>
                    <a:t> </a:t>
                  </a:r>
                </a:p>
              </p:txBody>
            </p:sp>
          </mc:Fallback>
        </mc:AlternateContent>
      </p:grpSp>
    </p:spTree>
    <p:extLst>
      <p:ext uri="{BB962C8B-B14F-4D97-AF65-F5344CB8AC3E}">
        <p14:creationId xmlns:p14="http://schemas.microsoft.com/office/powerpoint/2010/main" val="487012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D54BF-C702-C5DF-8392-18A4EF526615}"/>
              </a:ext>
            </a:extLst>
          </p:cNvPr>
          <p:cNvSpPr>
            <a:spLocks noGrp="1"/>
          </p:cNvSpPr>
          <p:nvPr>
            <p:ph type="title"/>
          </p:nvPr>
        </p:nvSpPr>
        <p:spPr/>
        <p:txBody>
          <a:bodyPr/>
          <a:lstStyle/>
          <a:p>
            <a:r>
              <a:rPr lang="en-EE" dirty="0"/>
              <a:t>Kas DL on raske?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078FEEC-E1A8-D0DA-DEEF-0F99DE79119A}"/>
                  </a:ext>
                </a:extLst>
              </p:cNvPr>
              <p:cNvSpPr>
                <a:spLocks noGrp="1"/>
              </p:cNvSpPr>
              <p:nvPr>
                <p:ph idx="1"/>
              </p:nvPr>
            </p:nvSpPr>
            <p:spPr>
              <a:xfrm>
                <a:off x="677333" y="2160589"/>
                <a:ext cx="8985141" cy="3880773"/>
              </a:xfrm>
            </p:spPr>
            <p:txBody>
              <a:bodyPr>
                <a:normAutofit/>
              </a:bodyPr>
              <a:lstStyle/>
              <a:p>
                <a:r>
                  <a:rPr lang="en-US" sz="2000" b="1" dirty="0">
                    <a:solidFill>
                      <a:srgbClr val="040C28"/>
                    </a:solidFill>
                    <a:latin typeface="Google Sans"/>
                  </a:rPr>
                  <a:t>Sõltub </a:t>
                </a:r>
                <a:r>
                  <a:rPr lang="en-US" sz="2000" b="1" dirty="0" err="1">
                    <a:solidFill>
                      <a:srgbClr val="040C28"/>
                    </a:solidFill>
                    <a:latin typeface="Google Sans"/>
                  </a:rPr>
                  <a:t>rühmast</a:t>
                </a:r>
                <a:r>
                  <a:rPr lang="en-US" sz="2000" b="1" dirty="0">
                    <a:solidFill>
                      <a:srgbClr val="040C28"/>
                    </a:solidFill>
                    <a:latin typeface="Google Sans"/>
                  </a:rPr>
                  <a:t>!</a:t>
                </a:r>
              </a:p>
              <a:p>
                <a:r>
                  <a:rPr lang="en-US" sz="2000" b="1" dirty="0" err="1">
                    <a:solidFill>
                      <a:srgbClr val="040C28"/>
                    </a:solidFill>
                    <a:latin typeface="Google Sans"/>
                  </a:rPr>
                  <a:t>Lihtne</a:t>
                </a:r>
                <a:r>
                  <a:rPr lang="en-US" sz="2000" b="1" dirty="0">
                    <a:solidFill>
                      <a:srgbClr val="040C28"/>
                    </a:solidFill>
                    <a:latin typeface="Google Sans"/>
                  </a:rPr>
                  <a:t>:</a:t>
                </a:r>
              </a:p>
              <a:p>
                <a:pPr lvl="1"/>
                <a14:m>
                  <m:oMath xmlns:m="http://schemas.openxmlformats.org/officeDocument/2006/math">
                    <m:d>
                      <m:dPr>
                        <m:ctrlPr>
                          <a:rPr lang="en-US" sz="1800" b="1" i="1" smtClean="0">
                            <a:solidFill>
                              <a:srgbClr val="0070C0"/>
                            </a:solidFill>
                            <a:latin typeface="Cambria Math" panose="02040503050406030204" pitchFamily="18" charset="0"/>
                            <a:ea typeface="Cambria Math" panose="02040503050406030204" pitchFamily="18" charset="0"/>
                          </a:rPr>
                        </m:ctrlPr>
                      </m:dPr>
                      <m:e>
                        <m:r>
                          <a:rPr lang="en-US" sz="1800" b="1" i="1" smtClean="0">
                            <a:solidFill>
                              <a:srgbClr val="0070C0"/>
                            </a:solidFill>
                            <a:latin typeface="Cambria Math" panose="02040503050406030204" pitchFamily="18" charset="0"/>
                            <a:ea typeface="Cambria Math" panose="02040503050406030204" pitchFamily="18" charset="0"/>
                          </a:rPr>
                          <m:t>𝚭</m:t>
                        </m:r>
                        <m:r>
                          <a:rPr lang="en-US" sz="1800" b="1" i="1" smtClean="0">
                            <a:solidFill>
                              <a:srgbClr val="0070C0"/>
                            </a:solidFill>
                            <a:latin typeface="Cambria Math" panose="02040503050406030204" pitchFamily="18" charset="0"/>
                            <a:ea typeface="Cambria Math" panose="02040503050406030204" pitchFamily="18" charset="0"/>
                          </a:rPr>
                          <m:t>,+</m:t>
                        </m:r>
                      </m:e>
                    </m:d>
                    <m:r>
                      <a:rPr lang="en-US" sz="1800" b="1" i="1" smtClean="0">
                        <a:solidFill>
                          <a:srgbClr val="0070C0"/>
                        </a:solidFill>
                        <a:latin typeface="Cambria Math" panose="02040503050406030204" pitchFamily="18" charset="0"/>
                      </a:rPr>
                      <m:t>:</m:t>
                    </m:r>
                    <m:r>
                      <m:rPr>
                        <m:sty m:val="p"/>
                      </m:rPr>
                      <a:rPr lang="en-US" sz="1800" b="0" i="0" smtClean="0">
                        <a:solidFill>
                          <a:srgbClr val="0070C0"/>
                        </a:solidFill>
                        <a:latin typeface="Cambria Math" panose="02040503050406030204" pitchFamily="18" charset="0"/>
                      </a:rPr>
                      <m:t>DL</m:t>
                    </m:r>
                    <m:d>
                      <m:dPr>
                        <m:ctrlPr>
                          <a:rPr lang="en-US" sz="1800" b="1" i="1" smtClean="0">
                            <a:solidFill>
                              <a:srgbClr val="0070C0"/>
                            </a:solidFill>
                            <a:latin typeface="Cambria Math" panose="02040503050406030204" pitchFamily="18" charset="0"/>
                          </a:rPr>
                        </m:ctrlPr>
                      </m:dPr>
                      <m:e>
                        <m:r>
                          <a:rPr lang="en-US" sz="1800" b="0" i="1" smtClean="0">
                            <a:solidFill>
                              <a:srgbClr val="0070C0"/>
                            </a:solidFill>
                            <a:latin typeface="Cambria Math" panose="02040503050406030204" pitchFamily="18" charset="0"/>
                          </a:rPr>
                          <m:t>𝑃</m:t>
                        </m:r>
                        <m:r>
                          <a:rPr lang="en-US" sz="1800" b="0" i="1" smtClean="0">
                            <a:solidFill>
                              <a:srgbClr val="0070C0"/>
                            </a:solidFill>
                            <a:latin typeface="Cambria Math" panose="02040503050406030204" pitchFamily="18" charset="0"/>
                          </a:rPr>
                          <m:t>,</m:t>
                        </m:r>
                        <m:r>
                          <a:rPr lang="en-US" sz="1800" b="0" i="1" smtClean="0">
                            <a:solidFill>
                              <a:srgbClr val="0070C0"/>
                            </a:solidFill>
                            <a:latin typeface="Cambria Math" panose="02040503050406030204" pitchFamily="18" charset="0"/>
                          </a:rPr>
                          <m:t>𝑥𝑃</m:t>
                        </m:r>
                      </m:e>
                    </m:d>
                    <m:r>
                      <a:rPr lang="en-US" sz="1800" b="1" i="1" smtClean="0">
                        <a:solidFill>
                          <a:srgbClr val="0070C0"/>
                        </a:solidFill>
                        <a:latin typeface="Cambria Math" panose="02040503050406030204" pitchFamily="18" charset="0"/>
                      </a:rPr>
                      <m:t>=</m:t>
                    </m:r>
                    <m:f>
                      <m:fPr>
                        <m:ctrlPr>
                          <a:rPr lang="en-US" sz="1800" b="0" i="1" smtClean="0">
                            <a:solidFill>
                              <a:srgbClr val="0070C0"/>
                            </a:solidFill>
                            <a:latin typeface="Cambria Math" panose="02040503050406030204" pitchFamily="18" charset="0"/>
                          </a:rPr>
                        </m:ctrlPr>
                      </m:fPr>
                      <m:num>
                        <m:r>
                          <a:rPr lang="en-US" sz="1800" b="0" i="1" smtClean="0">
                            <a:solidFill>
                              <a:srgbClr val="0070C0"/>
                            </a:solidFill>
                            <a:latin typeface="Cambria Math" panose="02040503050406030204" pitchFamily="18" charset="0"/>
                          </a:rPr>
                          <m:t>𝑥𝑃</m:t>
                        </m:r>
                      </m:num>
                      <m:den>
                        <m:r>
                          <a:rPr lang="en-US" sz="1800" b="0" i="1" smtClean="0">
                            <a:solidFill>
                              <a:srgbClr val="0070C0"/>
                            </a:solidFill>
                            <a:latin typeface="Cambria Math" panose="02040503050406030204" pitchFamily="18" charset="0"/>
                          </a:rPr>
                          <m:t>𝑃</m:t>
                        </m:r>
                      </m:den>
                    </m:f>
                  </m:oMath>
                </a14:m>
                <a:r>
                  <a:rPr lang="en-GB" sz="1800" dirty="0">
                    <a:solidFill>
                      <a:srgbClr val="0070C0"/>
                    </a:solidFill>
                    <a:latin typeface="Google Sans"/>
                  </a:rPr>
                  <a:t> </a:t>
                </a:r>
                <a:r>
                  <a:rPr lang="en-GB" sz="1800" dirty="0">
                    <a:solidFill>
                      <a:srgbClr val="040C28"/>
                    </a:solidFill>
                    <a:latin typeface="Google Sans"/>
                  </a:rPr>
                  <a:t>- </a:t>
                </a:r>
                <a:r>
                  <a:rPr lang="en-GB" sz="1800" dirty="0" err="1">
                    <a:solidFill>
                      <a:srgbClr val="040C28"/>
                    </a:solidFill>
                    <a:latin typeface="Google Sans"/>
                  </a:rPr>
                  <a:t>lihtne</a:t>
                </a:r>
                <a:r>
                  <a:rPr lang="en-GB" sz="1800" dirty="0">
                    <a:solidFill>
                      <a:srgbClr val="040C28"/>
                    </a:solidFill>
                    <a:latin typeface="Google Sans"/>
                  </a:rPr>
                  <a:t> (</a:t>
                </a:r>
                <a:r>
                  <a:rPr lang="en-GB" sz="1800" dirty="0" err="1">
                    <a:solidFill>
                      <a:srgbClr val="040C28"/>
                    </a:solidFill>
                    <a:latin typeface="Google Sans"/>
                  </a:rPr>
                  <a:t>kui</a:t>
                </a:r>
                <a:r>
                  <a:rPr lang="en-GB" sz="1800" dirty="0">
                    <a:solidFill>
                      <a:srgbClr val="040C28"/>
                    </a:solidFill>
                    <a:latin typeface="Google Sans"/>
                  </a:rPr>
                  <a:t> vastus on </a:t>
                </a:r>
                <a:r>
                  <a:rPr lang="en-GB" sz="1800" dirty="0" err="1">
                    <a:solidFill>
                      <a:srgbClr val="040C28"/>
                    </a:solidFill>
                    <a:latin typeface="Google Sans"/>
                  </a:rPr>
                  <a:t>täisarv</a:t>
                </a:r>
                <a:r>
                  <a:rPr lang="en-GB" sz="1800" dirty="0">
                    <a:solidFill>
                      <a:srgbClr val="040C28"/>
                    </a:solidFill>
                    <a:latin typeface="Google Sans"/>
                  </a:rPr>
                  <a:t>)</a:t>
                </a:r>
              </a:p>
              <a:p>
                <a:pPr lvl="1"/>
                <a14:m>
                  <m:oMath xmlns:m="http://schemas.openxmlformats.org/officeDocument/2006/math">
                    <m:d>
                      <m:dPr>
                        <m:ctrlPr>
                          <a:rPr lang="en-US" sz="1800" b="1" i="1" smtClean="0">
                            <a:solidFill>
                              <a:srgbClr val="0070C0"/>
                            </a:solidFill>
                            <a:latin typeface="Cambria Math" panose="02040503050406030204" pitchFamily="18" charset="0"/>
                            <a:ea typeface="Cambria Math" panose="02040503050406030204" pitchFamily="18" charset="0"/>
                          </a:rPr>
                        </m:ctrlPr>
                      </m:dPr>
                      <m:e>
                        <m:r>
                          <a:rPr lang="en-US" sz="1800" b="1" i="1" smtClean="0">
                            <a:solidFill>
                              <a:srgbClr val="0070C0"/>
                            </a:solidFill>
                            <a:latin typeface="Cambria Math" panose="02040503050406030204" pitchFamily="18" charset="0"/>
                            <a:ea typeface="Cambria Math" panose="02040503050406030204" pitchFamily="18" charset="0"/>
                          </a:rPr>
                          <m:t>ℝ</m:t>
                        </m:r>
                        <m:r>
                          <a:rPr lang="en-US" sz="1800" b="1" i="1" smtClean="0">
                            <a:solidFill>
                              <a:srgbClr val="0070C0"/>
                            </a:solidFill>
                            <a:latin typeface="Cambria Math" panose="02040503050406030204" pitchFamily="18" charset="0"/>
                            <a:ea typeface="Cambria Math" panose="02040503050406030204" pitchFamily="18" charset="0"/>
                          </a:rPr>
                          <m:t>,+</m:t>
                        </m:r>
                      </m:e>
                    </m:d>
                    <m:r>
                      <a:rPr lang="en-US" sz="1800" b="1" i="1" smtClean="0">
                        <a:solidFill>
                          <a:srgbClr val="0070C0"/>
                        </a:solidFill>
                        <a:latin typeface="Cambria Math" panose="02040503050406030204" pitchFamily="18" charset="0"/>
                      </a:rPr>
                      <m:t>:</m:t>
                    </m:r>
                    <m:r>
                      <m:rPr>
                        <m:sty m:val="p"/>
                      </m:rPr>
                      <a:rPr lang="en-US" sz="1800" b="0" i="0" smtClean="0">
                        <a:solidFill>
                          <a:srgbClr val="0070C0"/>
                        </a:solidFill>
                        <a:latin typeface="Cambria Math" panose="02040503050406030204" pitchFamily="18" charset="0"/>
                      </a:rPr>
                      <m:t>DL</m:t>
                    </m:r>
                    <m:d>
                      <m:dPr>
                        <m:ctrlPr>
                          <a:rPr lang="en-US" sz="1800" b="1" i="1" smtClean="0">
                            <a:solidFill>
                              <a:srgbClr val="0070C0"/>
                            </a:solidFill>
                            <a:latin typeface="Cambria Math" panose="02040503050406030204" pitchFamily="18" charset="0"/>
                          </a:rPr>
                        </m:ctrlPr>
                      </m:dPr>
                      <m:e>
                        <m:r>
                          <a:rPr lang="en-US" sz="1800" b="0" i="1" smtClean="0">
                            <a:solidFill>
                              <a:srgbClr val="0070C0"/>
                            </a:solidFill>
                            <a:latin typeface="Cambria Math" panose="02040503050406030204" pitchFamily="18" charset="0"/>
                          </a:rPr>
                          <m:t>𝑃</m:t>
                        </m:r>
                        <m:r>
                          <a:rPr lang="en-US" sz="1800" b="0" i="1" smtClean="0">
                            <a:solidFill>
                              <a:srgbClr val="0070C0"/>
                            </a:solidFill>
                            <a:latin typeface="Cambria Math" panose="02040503050406030204" pitchFamily="18" charset="0"/>
                          </a:rPr>
                          <m:t>,</m:t>
                        </m:r>
                        <m:r>
                          <a:rPr lang="en-US" sz="1800" b="0" i="1" smtClean="0">
                            <a:solidFill>
                              <a:srgbClr val="0070C0"/>
                            </a:solidFill>
                            <a:latin typeface="Cambria Math" panose="02040503050406030204" pitchFamily="18" charset="0"/>
                          </a:rPr>
                          <m:t>𝑥𝑃</m:t>
                        </m:r>
                      </m:e>
                    </m:d>
                    <m:r>
                      <a:rPr lang="en-US" sz="1800" b="1" i="1" smtClean="0">
                        <a:solidFill>
                          <a:srgbClr val="0070C0"/>
                        </a:solidFill>
                        <a:latin typeface="Cambria Math" panose="02040503050406030204" pitchFamily="18" charset="0"/>
                      </a:rPr>
                      <m:t>=</m:t>
                    </m:r>
                    <m:f>
                      <m:fPr>
                        <m:ctrlPr>
                          <a:rPr lang="en-US" sz="1800" b="0" i="1" smtClean="0">
                            <a:solidFill>
                              <a:srgbClr val="0070C0"/>
                            </a:solidFill>
                            <a:latin typeface="Cambria Math" panose="02040503050406030204" pitchFamily="18" charset="0"/>
                          </a:rPr>
                        </m:ctrlPr>
                      </m:fPr>
                      <m:num>
                        <m:r>
                          <a:rPr lang="en-US" sz="1800" b="0" i="1" smtClean="0">
                            <a:solidFill>
                              <a:srgbClr val="0070C0"/>
                            </a:solidFill>
                            <a:latin typeface="Cambria Math" panose="02040503050406030204" pitchFamily="18" charset="0"/>
                          </a:rPr>
                          <m:t>𝑥𝑃</m:t>
                        </m:r>
                      </m:num>
                      <m:den>
                        <m:r>
                          <a:rPr lang="en-US" sz="1800" b="0" i="1" smtClean="0">
                            <a:solidFill>
                              <a:srgbClr val="0070C0"/>
                            </a:solidFill>
                            <a:latin typeface="Cambria Math" panose="02040503050406030204" pitchFamily="18" charset="0"/>
                          </a:rPr>
                          <m:t>𝑃</m:t>
                        </m:r>
                      </m:den>
                    </m:f>
                  </m:oMath>
                </a14:m>
                <a:r>
                  <a:rPr lang="en-GB" sz="1800" dirty="0">
                    <a:solidFill>
                      <a:srgbClr val="0070C0"/>
                    </a:solidFill>
                    <a:latin typeface="Google Sans"/>
                  </a:rPr>
                  <a:t> </a:t>
                </a:r>
                <a:r>
                  <a:rPr lang="en-GB" sz="1800" dirty="0">
                    <a:solidFill>
                      <a:srgbClr val="040C28"/>
                    </a:solidFill>
                    <a:latin typeface="Google Sans"/>
                  </a:rPr>
                  <a:t>- </a:t>
                </a:r>
                <a:r>
                  <a:rPr lang="en-GB" sz="1800" dirty="0" err="1">
                    <a:solidFill>
                      <a:srgbClr val="040C28"/>
                    </a:solidFill>
                    <a:latin typeface="Google Sans"/>
                  </a:rPr>
                  <a:t>lihtne</a:t>
                </a:r>
                <a:r>
                  <a:rPr lang="en-GB" sz="1800" dirty="0">
                    <a:solidFill>
                      <a:srgbClr val="040C28"/>
                    </a:solidFill>
                    <a:latin typeface="Google Sans"/>
                  </a:rPr>
                  <a:t> (</a:t>
                </a:r>
                <a:r>
                  <a:rPr lang="en-GB" sz="1800" dirty="0" err="1">
                    <a:solidFill>
                      <a:srgbClr val="040C28"/>
                    </a:solidFill>
                    <a:latin typeface="Google Sans"/>
                  </a:rPr>
                  <a:t>alati</a:t>
                </a:r>
                <a:r>
                  <a:rPr lang="en-GB" sz="1800" dirty="0">
                    <a:solidFill>
                      <a:srgbClr val="040C28"/>
                    </a:solidFill>
                    <a:latin typeface="Google Sans"/>
                  </a:rPr>
                  <a:t>, </a:t>
                </a:r>
                <a:r>
                  <a:rPr lang="en-GB" sz="1800" dirty="0" err="1">
                    <a:solidFill>
                      <a:srgbClr val="040C28"/>
                    </a:solidFill>
                    <a:latin typeface="Google Sans"/>
                  </a:rPr>
                  <a:t>kui</a:t>
                </a:r>
                <a:r>
                  <a:rPr lang="en-GB" sz="1800" dirty="0">
                    <a:solidFill>
                      <a:srgbClr val="040C28"/>
                    </a:solidFill>
                    <a:latin typeface="Google Sans"/>
                  </a:rPr>
                  <a:t> </a:t>
                </a:r>
                <a:r>
                  <a:rPr lang="en-GB" sz="1800" i="1" dirty="0">
                    <a:solidFill>
                      <a:srgbClr val="0070C0"/>
                    </a:solidFill>
                    <a:latin typeface="Google Sans"/>
                  </a:rPr>
                  <a:t>P</a:t>
                </a:r>
                <a:r>
                  <a:rPr lang="en-GB" sz="1800" dirty="0">
                    <a:solidFill>
                      <a:srgbClr val="040C28"/>
                    </a:solidFill>
                    <a:latin typeface="Google Sans"/>
                  </a:rPr>
                  <a:t> pole 0)</a:t>
                </a:r>
              </a:p>
              <a:p>
                <a:pPr lvl="1"/>
                <a14:m>
                  <m:oMath xmlns:m="http://schemas.openxmlformats.org/officeDocument/2006/math">
                    <m:d>
                      <m:dPr>
                        <m:ctrlPr>
                          <a:rPr lang="en-US" sz="1800" b="1" i="1" smtClean="0">
                            <a:solidFill>
                              <a:srgbClr val="0070C0"/>
                            </a:solidFill>
                            <a:latin typeface="Cambria Math" panose="02040503050406030204" pitchFamily="18" charset="0"/>
                            <a:ea typeface="Cambria Math" panose="02040503050406030204" pitchFamily="18" charset="0"/>
                          </a:rPr>
                        </m:ctrlPr>
                      </m:dPr>
                      <m:e>
                        <m:sSup>
                          <m:sSupPr>
                            <m:ctrlPr>
                              <a:rPr lang="en-US" sz="1800" b="1" i="1" smtClean="0">
                                <a:solidFill>
                                  <a:srgbClr val="0070C0"/>
                                </a:solidFill>
                                <a:latin typeface="Cambria Math" panose="02040503050406030204" pitchFamily="18" charset="0"/>
                                <a:ea typeface="Cambria Math" panose="02040503050406030204" pitchFamily="18" charset="0"/>
                              </a:rPr>
                            </m:ctrlPr>
                          </m:sSupPr>
                          <m:e>
                            <m:r>
                              <a:rPr lang="en-US" sz="1800" b="1" i="1" smtClean="0">
                                <a:solidFill>
                                  <a:srgbClr val="0070C0"/>
                                </a:solidFill>
                                <a:latin typeface="Cambria Math" panose="02040503050406030204" pitchFamily="18" charset="0"/>
                                <a:ea typeface="Cambria Math" panose="02040503050406030204" pitchFamily="18" charset="0"/>
                              </a:rPr>
                              <m:t>ℝ</m:t>
                            </m:r>
                          </m:e>
                          <m:sup>
                            <m:r>
                              <a:rPr lang="en-US" sz="1800" b="1" i="1" smtClean="0">
                                <a:solidFill>
                                  <a:srgbClr val="0070C0"/>
                                </a:solidFill>
                                <a:latin typeface="Cambria Math" panose="02040503050406030204" pitchFamily="18" charset="0"/>
                                <a:ea typeface="Cambria Math" panose="02040503050406030204" pitchFamily="18" charset="0"/>
                              </a:rPr>
                              <m:t>∗</m:t>
                            </m:r>
                          </m:sup>
                        </m:sSup>
                        <m:r>
                          <a:rPr lang="en-US" sz="1800" b="1" i="1" smtClean="0">
                            <a:solidFill>
                              <a:srgbClr val="0070C0"/>
                            </a:solidFill>
                            <a:latin typeface="Cambria Math" panose="02040503050406030204" pitchFamily="18" charset="0"/>
                            <a:ea typeface="Cambria Math" panose="02040503050406030204" pitchFamily="18" charset="0"/>
                          </a:rPr>
                          <m:t>,</m:t>
                        </m:r>
                        <m:r>
                          <a:rPr lang="en-US" sz="1800" b="1" i="1" smtClean="0">
                            <a:solidFill>
                              <a:srgbClr val="0070C0"/>
                            </a:solidFill>
                            <a:latin typeface="Cambria Math" panose="02040503050406030204" pitchFamily="18" charset="0"/>
                            <a:ea typeface="Cambria Math" panose="02040503050406030204" pitchFamily="18" charset="0"/>
                          </a:rPr>
                          <m:t>⋅</m:t>
                        </m:r>
                      </m:e>
                    </m:d>
                    <m:r>
                      <a:rPr lang="en-US" sz="1800" b="1" i="1" smtClean="0">
                        <a:solidFill>
                          <a:srgbClr val="0070C0"/>
                        </a:solidFill>
                        <a:latin typeface="Cambria Math" panose="02040503050406030204" pitchFamily="18" charset="0"/>
                      </a:rPr>
                      <m:t>:</m:t>
                    </m:r>
                    <m:r>
                      <m:rPr>
                        <m:sty m:val="p"/>
                      </m:rPr>
                      <a:rPr lang="en-US" sz="1800" b="0" i="0" smtClean="0">
                        <a:solidFill>
                          <a:srgbClr val="0070C0"/>
                        </a:solidFill>
                        <a:latin typeface="Cambria Math" panose="02040503050406030204" pitchFamily="18" charset="0"/>
                      </a:rPr>
                      <m:t>DL</m:t>
                    </m:r>
                    <m:d>
                      <m:dPr>
                        <m:ctrlPr>
                          <a:rPr lang="en-US" sz="1800" b="1" i="1" smtClean="0">
                            <a:solidFill>
                              <a:srgbClr val="0070C0"/>
                            </a:solidFill>
                            <a:latin typeface="Cambria Math" panose="02040503050406030204" pitchFamily="18" charset="0"/>
                          </a:rPr>
                        </m:ctrlPr>
                      </m:dPr>
                      <m:e>
                        <m:r>
                          <a:rPr lang="en-US" sz="1800" b="0" i="1" smtClean="0">
                            <a:solidFill>
                              <a:srgbClr val="0070C0"/>
                            </a:solidFill>
                            <a:latin typeface="Cambria Math" panose="02040503050406030204" pitchFamily="18" charset="0"/>
                          </a:rPr>
                          <m:t>𝑃</m:t>
                        </m:r>
                        <m:r>
                          <a:rPr lang="en-US" sz="1800" b="0" i="1" smtClean="0">
                            <a:solidFill>
                              <a:srgbClr val="0070C0"/>
                            </a:solidFill>
                            <a:latin typeface="Cambria Math" panose="02040503050406030204" pitchFamily="18" charset="0"/>
                          </a:rPr>
                          <m:t>,</m:t>
                        </m:r>
                        <m:sSup>
                          <m:sSupPr>
                            <m:ctrlPr>
                              <a:rPr lang="en-US" sz="1800" b="0" i="1" smtClean="0">
                                <a:solidFill>
                                  <a:srgbClr val="0070C0"/>
                                </a:solidFill>
                                <a:latin typeface="Cambria Math" panose="02040503050406030204" pitchFamily="18" charset="0"/>
                              </a:rPr>
                            </m:ctrlPr>
                          </m:sSupPr>
                          <m:e>
                            <m:r>
                              <a:rPr lang="en-US" sz="1800" b="0" i="1" smtClean="0">
                                <a:solidFill>
                                  <a:srgbClr val="0070C0"/>
                                </a:solidFill>
                                <a:latin typeface="Cambria Math" panose="02040503050406030204" pitchFamily="18" charset="0"/>
                              </a:rPr>
                              <m:t>𝑃</m:t>
                            </m:r>
                          </m:e>
                          <m:sup>
                            <m:r>
                              <a:rPr lang="en-US" sz="1800" b="0" i="1" smtClean="0">
                                <a:solidFill>
                                  <a:srgbClr val="0070C0"/>
                                </a:solidFill>
                                <a:latin typeface="Cambria Math" panose="02040503050406030204" pitchFamily="18" charset="0"/>
                              </a:rPr>
                              <m:t>𝑥</m:t>
                            </m:r>
                          </m:sup>
                        </m:sSup>
                      </m:e>
                    </m:d>
                    <m:r>
                      <a:rPr lang="en-US" sz="1800" b="1" i="1" smtClean="0">
                        <a:solidFill>
                          <a:srgbClr val="0070C0"/>
                        </a:solidFill>
                        <a:latin typeface="Cambria Math" panose="02040503050406030204" pitchFamily="18" charset="0"/>
                      </a:rPr>
                      <m:t>=</m:t>
                    </m:r>
                    <m:r>
                      <m:rPr>
                        <m:sty m:val="p"/>
                      </m:rPr>
                      <a:rPr lang="en-US" sz="1800" b="0" i="0" smtClean="0">
                        <a:solidFill>
                          <a:srgbClr val="0070C0"/>
                        </a:solidFill>
                        <a:latin typeface="Cambria Math" panose="02040503050406030204" pitchFamily="18" charset="0"/>
                      </a:rPr>
                      <m:t>lo</m:t>
                    </m:r>
                    <m:sSub>
                      <m:sSubPr>
                        <m:ctrlPr>
                          <a:rPr lang="en-US" sz="1800" smtClean="0">
                            <a:solidFill>
                              <a:srgbClr val="0070C0"/>
                            </a:solidFill>
                            <a:latin typeface="Cambria Math" panose="02040503050406030204" pitchFamily="18" charset="0"/>
                          </a:rPr>
                        </m:ctrlPr>
                      </m:sSubPr>
                      <m:e>
                        <m:r>
                          <m:rPr>
                            <m:sty m:val="p"/>
                          </m:rPr>
                          <a:rPr lang="en-US" sz="1800" b="0" i="0" smtClean="0">
                            <a:solidFill>
                              <a:srgbClr val="0070C0"/>
                            </a:solidFill>
                            <a:latin typeface="Cambria Math" panose="02040503050406030204" pitchFamily="18" charset="0"/>
                          </a:rPr>
                          <m:t>g</m:t>
                        </m:r>
                      </m:e>
                      <m:sub>
                        <m:r>
                          <a:rPr lang="en-US" sz="1800" b="0" i="1" smtClean="0">
                            <a:solidFill>
                              <a:srgbClr val="0070C0"/>
                            </a:solidFill>
                            <a:latin typeface="Cambria Math" panose="02040503050406030204" pitchFamily="18" charset="0"/>
                          </a:rPr>
                          <m:t>𝑃</m:t>
                        </m:r>
                      </m:sub>
                    </m:sSub>
                    <m:sSup>
                      <m:sSupPr>
                        <m:ctrlPr>
                          <a:rPr lang="en-US" sz="1800" i="1" smtClean="0">
                            <a:solidFill>
                              <a:srgbClr val="0070C0"/>
                            </a:solidFill>
                            <a:latin typeface="Cambria Math" panose="02040503050406030204" pitchFamily="18" charset="0"/>
                          </a:rPr>
                        </m:ctrlPr>
                      </m:sSupPr>
                      <m:e>
                        <m:r>
                          <a:rPr lang="en-US" sz="1800" b="0" i="1" smtClean="0">
                            <a:solidFill>
                              <a:srgbClr val="0070C0"/>
                            </a:solidFill>
                            <a:latin typeface="Cambria Math" panose="02040503050406030204" pitchFamily="18" charset="0"/>
                          </a:rPr>
                          <m:t>𝑃</m:t>
                        </m:r>
                      </m:e>
                      <m:sup>
                        <m:r>
                          <a:rPr lang="en-US" sz="1800" b="0" i="1" smtClean="0">
                            <a:solidFill>
                              <a:srgbClr val="0070C0"/>
                            </a:solidFill>
                            <a:latin typeface="Cambria Math" panose="02040503050406030204" pitchFamily="18" charset="0"/>
                          </a:rPr>
                          <m:t>𝑥</m:t>
                        </m:r>
                      </m:sup>
                    </m:sSup>
                  </m:oMath>
                </a14:m>
                <a:r>
                  <a:rPr lang="en-GB" sz="1800" dirty="0">
                    <a:solidFill>
                      <a:srgbClr val="0070C0"/>
                    </a:solidFill>
                    <a:latin typeface="Google Sans"/>
                  </a:rPr>
                  <a:t> </a:t>
                </a:r>
                <a:r>
                  <a:rPr lang="en-GB" sz="1800" dirty="0">
                    <a:solidFill>
                      <a:srgbClr val="040C28"/>
                    </a:solidFill>
                    <a:latin typeface="Google Sans"/>
                  </a:rPr>
                  <a:t>- </a:t>
                </a:r>
                <a:r>
                  <a:rPr lang="en-GB" sz="1800" dirty="0" err="1">
                    <a:solidFill>
                      <a:srgbClr val="040C28"/>
                    </a:solidFill>
                    <a:latin typeface="Google Sans"/>
                  </a:rPr>
                  <a:t>lihtne</a:t>
                </a:r>
                <a:r>
                  <a:rPr lang="en-GB" sz="1800" dirty="0">
                    <a:solidFill>
                      <a:srgbClr val="040C28"/>
                    </a:solidFill>
                    <a:latin typeface="Google Sans"/>
                  </a:rPr>
                  <a:t> (</a:t>
                </a:r>
                <a:r>
                  <a:rPr lang="en-GB" sz="1800" dirty="0" err="1">
                    <a:solidFill>
                      <a:srgbClr val="040C28"/>
                    </a:solidFill>
                    <a:latin typeface="Google Sans"/>
                  </a:rPr>
                  <a:t>alati</a:t>
                </a:r>
                <a:r>
                  <a:rPr lang="en-GB" sz="1800" dirty="0">
                    <a:solidFill>
                      <a:srgbClr val="040C28"/>
                    </a:solidFill>
                    <a:latin typeface="Google Sans"/>
                  </a:rPr>
                  <a:t>, </a:t>
                </a:r>
                <a:r>
                  <a:rPr lang="en-GB" sz="1800" dirty="0" err="1">
                    <a:solidFill>
                      <a:srgbClr val="040C28"/>
                    </a:solidFill>
                    <a:latin typeface="Google Sans"/>
                  </a:rPr>
                  <a:t>kui</a:t>
                </a:r>
                <a:r>
                  <a:rPr lang="en-GB" sz="1800" dirty="0">
                    <a:solidFill>
                      <a:srgbClr val="040C28"/>
                    </a:solidFill>
                    <a:latin typeface="Google Sans"/>
                  </a:rPr>
                  <a:t> </a:t>
                </a:r>
                <a:r>
                  <a:rPr lang="en-GB" sz="1800" i="1" dirty="0">
                    <a:solidFill>
                      <a:srgbClr val="0070C0"/>
                    </a:solidFill>
                    <a:latin typeface="Google Sans"/>
                  </a:rPr>
                  <a:t>P</a:t>
                </a:r>
                <a:r>
                  <a:rPr lang="en-GB" sz="1800" dirty="0">
                    <a:solidFill>
                      <a:srgbClr val="040C28"/>
                    </a:solidFill>
                    <a:latin typeface="Google Sans"/>
                  </a:rPr>
                  <a:t> pole 0)</a:t>
                </a:r>
              </a:p>
              <a:p>
                <a:pPr lvl="1"/>
                <a:r>
                  <a:rPr lang="en-GB" sz="1800" dirty="0">
                    <a:solidFill>
                      <a:srgbClr val="040C28"/>
                    </a:solidFill>
                    <a:latin typeface="Google Sans"/>
                  </a:rPr>
                  <a:t>…</a:t>
                </a:r>
              </a:p>
              <a:p>
                <a:r>
                  <a:rPr lang="en-GB" sz="2000" dirty="0" err="1">
                    <a:solidFill>
                      <a:srgbClr val="040C28"/>
                    </a:solidFill>
                    <a:latin typeface="Google Sans"/>
                  </a:rPr>
                  <a:t>Paljude</a:t>
                </a:r>
                <a:r>
                  <a:rPr lang="en-GB" sz="2000" dirty="0">
                    <a:solidFill>
                      <a:srgbClr val="040C28"/>
                    </a:solidFill>
                    <a:latin typeface="Google Sans"/>
                  </a:rPr>
                  <a:t> </a:t>
                </a:r>
                <a:r>
                  <a:rPr lang="en-GB" sz="2000" dirty="0" err="1">
                    <a:solidFill>
                      <a:srgbClr val="040C28"/>
                    </a:solidFill>
                    <a:latin typeface="Google Sans"/>
                  </a:rPr>
                  <a:t>rühmade</a:t>
                </a:r>
                <a:r>
                  <a:rPr lang="en-GB" sz="2000" dirty="0">
                    <a:solidFill>
                      <a:srgbClr val="040C28"/>
                    </a:solidFill>
                    <a:latin typeface="Google Sans"/>
                  </a:rPr>
                  <a:t> </a:t>
                </a:r>
                <a:r>
                  <a:rPr lang="en-GB" sz="2000" dirty="0" err="1">
                    <a:solidFill>
                      <a:srgbClr val="040C28"/>
                    </a:solidFill>
                    <a:latin typeface="Google Sans"/>
                  </a:rPr>
                  <a:t>jaoks</a:t>
                </a:r>
                <a:r>
                  <a:rPr lang="en-GB" sz="2000" dirty="0">
                    <a:solidFill>
                      <a:srgbClr val="040C28"/>
                    </a:solidFill>
                    <a:latin typeface="Google Sans"/>
                  </a:rPr>
                  <a:t> on </a:t>
                </a:r>
                <a:r>
                  <a:rPr lang="en-GB" sz="2000" dirty="0" err="1">
                    <a:solidFill>
                      <a:srgbClr val="040C28"/>
                    </a:solidFill>
                    <a:latin typeface="Google Sans"/>
                  </a:rPr>
                  <a:t>teada</a:t>
                </a:r>
                <a:r>
                  <a:rPr lang="en-GB" sz="2000" dirty="0">
                    <a:solidFill>
                      <a:srgbClr val="040C28"/>
                    </a:solidFill>
                    <a:latin typeface="Google Sans"/>
                  </a:rPr>
                  <a:t> </a:t>
                </a:r>
                <a:r>
                  <a:rPr lang="en-GB" sz="2000" b="1" dirty="0" err="1">
                    <a:solidFill>
                      <a:srgbClr val="040C28"/>
                    </a:solidFill>
                    <a:latin typeface="Google Sans"/>
                  </a:rPr>
                  <a:t>mittegeneeriline</a:t>
                </a:r>
                <a:r>
                  <a:rPr lang="en-GB" sz="2000" dirty="0">
                    <a:solidFill>
                      <a:srgbClr val="040C28"/>
                    </a:solidFill>
                    <a:latin typeface="Google Sans"/>
                  </a:rPr>
                  <a:t> (</a:t>
                </a:r>
                <a:r>
                  <a:rPr lang="en-GB" sz="2000" dirty="0" err="1">
                    <a:solidFill>
                      <a:srgbClr val="040C28"/>
                    </a:solidFill>
                    <a:latin typeface="Google Sans"/>
                  </a:rPr>
                  <a:t>rühmast</a:t>
                </a:r>
                <a:r>
                  <a:rPr lang="en-GB" sz="2000" dirty="0">
                    <a:solidFill>
                      <a:srgbClr val="040C28"/>
                    </a:solidFill>
                    <a:latin typeface="Google Sans"/>
                  </a:rPr>
                  <a:t> </a:t>
                </a:r>
                <a:r>
                  <a:rPr lang="en-GB" sz="2000" dirty="0" err="1">
                    <a:solidFill>
                      <a:srgbClr val="040C28"/>
                    </a:solidFill>
                    <a:latin typeface="Google Sans"/>
                  </a:rPr>
                  <a:t>sõltuv</a:t>
                </a:r>
                <a:r>
                  <a:rPr lang="en-GB" sz="2000" dirty="0">
                    <a:solidFill>
                      <a:srgbClr val="040C28"/>
                    </a:solidFill>
                    <a:latin typeface="Google Sans"/>
                  </a:rPr>
                  <a:t>) </a:t>
                </a:r>
                <a:r>
                  <a:rPr lang="en-GB" sz="2000" dirty="0" err="1">
                    <a:solidFill>
                      <a:srgbClr val="040C28"/>
                    </a:solidFill>
                    <a:latin typeface="Google Sans"/>
                  </a:rPr>
                  <a:t>kiire</a:t>
                </a:r>
                <a:r>
                  <a:rPr lang="en-GB" sz="2000" dirty="0">
                    <a:solidFill>
                      <a:srgbClr val="040C28"/>
                    </a:solidFill>
                    <a:latin typeface="Google Sans"/>
                  </a:rPr>
                  <a:t> </a:t>
                </a:r>
                <a:r>
                  <a:rPr lang="en-GB" sz="2000" dirty="0" err="1">
                    <a:solidFill>
                      <a:srgbClr val="040C28"/>
                    </a:solidFill>
                    <a:latin typeface="Google Sans"/>
                  </a:rPr>
                  <a:t>algoritm</a:t>
                </a:r>
                <a:endParaRPr lang="en-GB" sz="2000" dirty="0">
                  <a:solidFill>
                    <a:srgbClr val="040C28"/>
                  </a:solidFill>
                  <a:latin typeface="Google Sans"/>
                </a:endParaRPr>
              </a:p>
            </p:txBody>
          </p:sp>
        </mc:Choice>
        <mc:Fallback>
          <p:sp>
            <p:nvSpPr>
              <p:cNvPr id="3" name="Content Placeholder 2">
                <a:extLst>
                  <a:ext uri="{FF2B5EF4-FFF2-40B4-BE49-F238E27FC236}">
                    <a16:creationId xmlns:a16="http://schemas.microsoft.com/office/drawing/2014/main" id="{D078FEEC-E1A8-D0DA-DEEF-0F99DE79119A}"/>
                  </a:ext>
                </a:extLst>
              </p:cNvPr>
              <p:cNvSpPr>
                <a:spLocks noGrp="1" noRot="1" noChangeAspect="1" noMove="1" noResize="1" noEditPoints="1" noAdjustHandles="1" noChangeArrowheads="1" noChangeShapeType="1" noTextEdit="1"/>
              </p:cNvSpPr>
              <p:nvPr>
                <p:ph idx="1"/>
              </p:nvPr>
            </p:nvSpPr>
            <p:spPr>
              <a:xfrm>
                <a:off x="677333" y="2160589"/>
                <a:ext cx="8985141" cy="3880773"/>
              </a:xfrm>
              <a:blipFill>
                <a:blip r:embed="rId2"/>
                <a:stretch>
                  <a:fillRect l="-282" t="-651"/>
                </a:stretch>
              </a:blipFill>
            </p:spPr>
            <p:txBody>
              <a:bodyPr/>
              <a:lstStyle/>
              <a:p>
                <a:r>
                  <a:rPr lang="en-EE">
                    <a:noFill/>
                  </a:rPr>
                  <a:t> </a:t>
                </a:r>
              </a:p>
            </p:txBody>
          </p:sp>
        </mc:Fallback>
      </mc:AlternateContent>
      <p:grpSp>
        <p:nvGrpSpPr>
          <p:cNvPr id="16" name="Group 15">
            <a:extLst>
              <a:ext uri="{FF2B5EF4-FFF2-40B4-BE49-F238E27FC236}">
                <a16:creationId xmlns:a16="http://schemas.microsoft.com/office/drawing/2014/main" id="{F8D8E38C-4F24-AB10-24A4-E262F2B1F97B}"/>
              </a:ext>
            </a:extLst>
          </p:cNvPr>
          <p:cNvGrpSpPr/>
          <p:nvPr/>
        </p:nvGrpSpPr>
        <p:grpSpPr>
          <a:xfrm>
            <a:off x="7207105" y="679597"/>
            <a:ext cx="4745545" cy="3421378"/>
            <a:chOff x="6346371" y="2169021"/>
            <a:chExt cx="4745545" cy="3421378"/>
          </a:xfrm>
        </p:grpSpPr>
        <p:grpSp>
          <p:nvGrpSpPr>
            <p:cNvPr id="17" name="Group 16">
              <a:extLst>
                <a:ext uri="{FF2B5EF4-FFF2-40B4-BE49-F238E27FC236}">
                  <a16:creationId xmlns:a16="http://schemas.microsoft.com/office/drawing/2014/main" id="{D337AF6D-8E72-0E5D-2FFF-E03ED4521577}"/>
                </a:ext>
              </a:extLst>
            </p:cNvPr>
            <p:cNvGrpSpPr/>
            <p:nvPr/>
          </p:nvGrpSpPr>
          <p:grpSpPr>
            <a:xfrm>
              <a:off x="6346371" y="3030394"/>
              <a:ext cx="4745545" cy="1857291"/>
              <a:chOff x="1665910" y="3863009"/>
              <a:chExt cx="6654881" cy="2455300"/>
            </a:xfrm>
          </p:grpSpPr>
          <p:pic>
            <p:nvPicPr>
              <p:cNvPr id="20" name="Picture 19" descr="A cartoon character with yellow stars&#10;&#10;Description automatically generated">
                <a:extLst>
                  <a:ext uri="{FF2B5EF4-FFF2-40B4-BE49-F238E27FC236}">
                    <a16:creationId xmlns:a16="http://schemas.microsoft.com/office/drawing/2014/main" id="{8ADF452C-BDC8-4CD9-24E5-89984F79EC86}"/>
                  </a:ext>
                </a:extLst>
              </p:cNvPr>
              <p:cNvPicPr>
                <a:picLocks noChangeAspect="1"/>
              </p:cNvPicPr>
              <p:nvPr/>
            </p:nvPicPr>
            <p:blipFill>
              <a:blip r:embed="rId3"/>
              <a:stretch>
                <a:fillRect/>
              </a:stretch>
            </p:blipFill>
            <p:spPr>
              <a:xfrm>
                <a:off x="1665910" y="3951211"/>
                <a:ext cx="1710209" cy="1997766"/>
              </a:xfrm>
              <a:prstGeom prst="rect">
                <a:avLst/>
              </a:prstGeom>
            </p:spPr>
          </p:pic>
          <p:pic>
            <p:nvPicPr>
              <p:cNvPr id="21" name="Picture 20" descr="A cartoon of a character&#10;&#10;Description automatically generated">
                <a:extLst>
                  <a:ext uri="{FF2B5EF4-FFF2-40B4-BE49-F238E27FC236}">
                    <a16:creationId xmlns:a16="http://schemas.microsoft.com/office/drawing/2014/main" id="{75969309-E7F1-9958-2F2B-DC3FC9836BBA}"/>
                  </a:ext>
                </a:extLst>
              </p:cNvPr>
              <p:cNvPicPr>
                <a:picLocks noChangeAspect="1"/>
              </p:cNvPicPr>
              <p:nvPr/>
            </p:nvPicPr>
            <p:blipFill>
              <a:blip r:embed="rId4"/>
              <a:stretch>
                <a:fillRect/>
              </a:stretch>
            </p:blipFill>
            <p:spPr>
              <a:xfrm>
                <a:off x="5919462" y="3863009"/>
                <a:ext cx="2401329" cy="2385391"/>
              </a:xfrm>
              <a:prstGeom prst="rect">
                <a:avLst/>
              </a:prstGeom>
            </p:spPr>
          </p:pic>
          <p:cxnSp>
            <p:nvCxnSpPr>
              <p:cNvPr id="22" name="Curved Connector 21">
                <a:extLst>
                  <a:ext uri="{FF2B5EF4-FFF2-40B4-BE49-F238E27FC236}">
                    <a16:creationId xmlns:a16="http://schemas.microsoft.com/office/drawing/2014/main" id="{A6C9A9E2-B85F-2D91-4EBC-71A2F99E7110}"/>
                  </a:ext>
                </a:extLst>
              </p:cNvPr>
              <p:cNvCxnSpPr>
                <a:cxnSpLocks/>
                <a:stCxn id="20" idx="0"/>
                <a:endCxn id="21" idx="0"/>
              </p:cNvCxnSpPr>
              <p:nvPr/>
            </p:nvCxnSpPr>
            <p:spPr>
              <a:xfrm rot="5400000" flipH="1" flipV="1">
                <a:off x="4776470" y="1607554"/>
                <a:ext cx="88202" cy="4599112"/>
              </a:xfrm>
              <a:prstGeom prst="curvedConnector3">
                <a:avLst>
                  <a:gd name="adj1" fmla="val 581330"/>
                </a:avLst>
              </a:prstGeom>
              <a:ln w="127000">
                <a:tailEnd type="triangle"/>
              </a:ln>
            </p:spPr>
            <p:style>
              <a:lnRef idx="1">
                <a:schemeClr val="accent1"/>
              </a:lnRef>
              <a:fillRef idx="0">
                <a:schemeClr val="accent1"/>
              </a:fillRef>
              <a:effectRef idx="0">
                <a:schemeClr val="accent1"/>
              </a:effectRef>
              <a:fontRef idx="minor">
                <a:schemeClr val="tx1"/>
              </a:fontRef>
            </p:style>
          </p:cxnSp>
          <p:cxnSp>
            <p:nvCxnSpPr>
              <p:cNvPr id="23" name="Curved Connector 22">
                <a:extLst>
                  <a:ext uri="{FF2B5EF4-FFF2-40B4-BE49-F238E27FC236}">
                    <a16:creationId xmlns:a16="http://schemas.microsoft.com/office/drawing/2014/main" id="{33C7FA17-2045-6964-C372-7B72F96F3073}"/>
                  </a:ext>
                </a:extLst>
              </p:cNvPr>
              <p:cNvCxnSpPr>
                <a:cxnSpLocks/>
                <a:stCxn id="21" idx="2"/>
                <a:endCxn id="20" idx="2"/>
              </p:cNvCxnSpPr>
              <p:nvPr/>
            </p:nvCxnSpPr>
            <p:spPr>
              <a:xfrm rot="5400000" flipH="1">
                <a:off x="4670859" y="3799133"/>
                <a:ext cx="299423" cy="4599112"/>
              </a:xfrm>
              <a:prstGeom prst="curvedConnector3">
                <a:avLst>
                  <a:gd name="adj1" fmla="val -76347"/>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F6ED564-5277-136F-5B2D-F9BB859FA62D}"/>
                  </a:ext>
                </a:extLst>
              </p:cNvPr>
              <p:cNvSpPr txBox="1"/>
              <p:nvPr/>
            </p:nvSpPr>
            <p:spPr>
              <a:xfrm>
                <a:off x="4386943" y="3863009"/>
                <a:ext cx="838691" cy="369332"/>
              </a:xfrm>
              <a:prstGeom prst="rect">
                <a:avLst/>
              </a:prstGeom>
              <a:noFill/>
            </p:spPr>
            <p:txBody>
              <a:bodyPr wrap="none" rtlCol="0">
                <a:spAutoFit/>
              </a:bodyPr>
              <a:lstStyle/>
              <a:p>
                <a:r>
                  <a:rPr lang="en-EE" dirty="0"/>
                  <a:t>Lihtne</a:t>
                </a:r>
              </a:p>
            </p:txBody>
          </p:sp>
          <p:sp>
            <p:nvSpPr>
              <p:cNvPr id="25" name="TextBox 24">
                <a:extLst>
                  <a:ext uri="{FF2B5EF4-FFF2-40B4-BE49-F238E27FC236}">
                    <a16:creationId xmlns:a16="http://schemas.microsoft.com/office/drawing/2014/main" id="{7E87E53C-FD72-5EAF-A8F7-CC4CFFF34736}"/>
                  </a:ext>
                </a:extLst>
              </p:cNvPr>
              <p:cNvSpPr txBox="1"/>
              <p:nvPr/>
            </p:nvSpPr>
            <p:spPr>
              <a:xfrm>
                <a:off x="4431681" y="5948977"/>
                <a:ext cx="777777" cy="369332"/>
              </a:xfrm>
              <a:prstGeom prst="rect">
                <a:avLst/>
              </a:prstGeom>
              <a:noFill/>
            </p:spPr>
            <p:txBody>
              <a:bodyPr wrap="none" rtlCol="0">
                <a:spAutoFit/>
              </a:bodyPr>
              <a:lstStyle/>
              <a:p>
                <a:r>
                  <a:rPr lang="en-EE" dirty="0"/>
                  <a:t>Raske</a:t>
                </a:r>
              </a:p>
            </p:txBody>
          </p:sp>
        </p:gr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18EF4AAE-5090-DFA3-D38D-8CA0CE07FC6D}"/>
                    </a:ext>
                  </a:extLst>
                </p:cNvPr>
                <p:cNvSpPr txBox="1"/>
                <p:nvPr/>
              </p:nvSpPr>
              <p:spPr>
                <a:xfrm>
                  <a:off x="7833290" y="2169021"/>
                  <a:ext cx="2002471" cy="369332"/>
                </a:xfrm>
                <a:prstGeom prst="rect">
                  <a:avLst/>
                </a:prstGeom>
                <a:solidFill>
                  <a:schemeClr val="bg1">
                    <a:alpha val="80000"/>
                  </a:schemeClr>
                </a:solidFill>
              </p:spPr>
              <p:txBody>
                <a:bodyPr wrap="none" rtlCol="0">
                  <a:spAutoFit/>
                </a:bodyPr>
                <a:lstStyle/>
                <a:p>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𝑃</m:t>
                            </m:r>
                            <m:r>
                              <a:rPr lang="en-US" b="0" i="1" smtClean="0">
                                <a:latin typeface="Cambria Math" panose="02040503050406030204" pitchFamily="18" charset="0"/>
                              </a:rPr>
                              <m:t>, </m:t>
                            </m:r>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 </m:t>
                        </m:r>
                        <m:r>
                          <a:rPr lang="en-US" b="0" i="1" smtClean="0">
                            <a:latin typeface="Cambria Math" panose="02040503050406030204" pitchFamily="18" charset="0"/>
                          </a:rPr>
                          <m:t>𝑃</m:t>
                        </m:r>
                        <m:r>
                          <a:rPr lang="en-US" b="0" i="1" smtClean="0">
                            <a:latin typeface="Cambria Math" panose="02040503050406030204" pitchFamily="18" charset="0"/>
                          </a:rPr>
                          <m:t>)</m:t>
                        </m:r>
                      </m:oMath>
                    </m:oMathPara>
                  </a14:m>
                  <a:endParaRPr lang="en-EE" dirty="0"/>
                </a:p>
              </p:txBody>
            </p:sp>
          </mc:Choice>
          <mc:Fallback>
            <p:sp>
              <p:nvSpPr>
                <p:cNvPr id="18" name="TextBox 17">
                  <a:extLst>
                    <a:ext uri="{FF2B5EF4-FFF2-40B4-BE49-F238E27FC236}">
                      <a16:creationId xmlns:a16="http://schemas.microsoft.com/office/drawing/2014/main" id="{18EF4AAE-5090-DFA3-D38D-8CA0CE07FC6D}"/>
                    </a:ext>
                  </a:extLst>
                </p:cNvPr>
                <p:cNvSpPr txBox="1">
                  <a:spLocks noRot="1" noChangeAspect="1" noMove="1" noResize="1" noEditPoints="1" noAdjustHandles="1" noChangeArrowheads="1" noChangeShapeType="1" noTextEdit="1"/>
                </p:cNvSpPr>
                <p:nvPr/>
              </p:nvSpPr>
              <p:spPr>
                <a:xfrm>
                  <a:off x="7833290" y="2169021"/>
                  <a:ext cx="2002471" cy="369332"/>
                </a:xfrm>
                <a:prstGeom prst="rect">
                  <a:avLst/>
                </a:prstGeom>
                <a:blipFill>
                  <a:blip r:embed="rId5"/>
                  <a:stretch>
                    <a:fillRect b="-16667"/>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9485AFC8-5592-3A0E-D4E5-01003B07DD02}"/>
                    </a:ext>
                  </a:extLst>
                </p:cNvPr>
                <p:cNvSpPr txBox="1"/>
                <p:nvPr/>
              </p:nvSpPr>
              <p:spPr>
                <a:xfrm>
                  <a:off x="7813559" y="5221067"/>
                  <a:ext cx="1945789" cy="369332"/>
                </a:xfrm>
                <a:prstGeom prst="rect">
                  <a:avLst/>
                </a:prstGeom>
                <a:solidFill>
                  <a:schemeClr val="bg1">
                    <a:alpha val="80000"/>
                  </a:schemeClr>
                </a:solidFill>
              </p:spPr>
              <p:txBody>
                <a:bodyPr wrap="none" rtlCol="0">
                  <a:spAutoFit/>
                </a:bodyPr>
                <a:lstStyle/>
                <a:p>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−1</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𝑥𝑃</m:t>
                            </m:r>
                          </m:e>
                        </m:d>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m:oMathPara>
                  </a14:m>
                  <a:endParaRPr lang="en-EE" dirty="0"/>
                </a:p>
              </p:txBody>
            </p:sp>
          </mc:Choice>
          <mc:Fallback>
            <p:sp>
              <p:nvSpPr>
                <p:cNvPr id="19" name="TextBox 18">
                  <a:extLst>
                    <a:ext uri="{FF2B5EF4-FFF2-40B4-BE49-F238E27FC236}">
                      <a16:creationId xmlns:a16="http://schemas.microsoft.com/office/drawing/2014/main" id="{9485AFC8-5592-3A0E-D4E5-01003B07DD02}"/>
                    </a:ext>
                  </a:extLst>
                </p:cNvPr>
                <p:cNvSpPr txBox="1">
                  <a:spLocks noRot="1" noChangeAspect="1" noMove="1" noResize="1" noEditPoints="1" noAdjustHandles="1" noChangeArrowheads="1" noChangeShapeType="1" noTextEdit="1"/>
                </p:cNvSpPr>
                <p:nvPr/>
              </p:nvSpPr>
              <p:spPr>
                <a:xfrm>
                  <a:off x="7813559" y="5221067"/>
                  <a:ext cx="1945789" cy="369332"/>
                </a:xfrm>
                <a:prstGeom prst="rect">
                  <a:avLst/>
                </a:prstGeom>
                <a:blipFill>
                  <a:blip r:embed="rId6"/>
                  <a:stretch>
                    <a:fillRect b="-12903"/>
                  </a:stretch>
                </a:blipFill>
              </p:spPr>
              <p:txBody>
                <a:bodyPr/>
                <a:lstStyle/>
                <a:p>
                  <a:r>
                    <a:rPr lang="en-EE">
                      <a:noFill/>
                    </a:rPr>
                    <a:t> </a:t>
                  </a:r>
                </a:p>
              </p:txBody>
            </p:sp>
          </mc:Fallback>
        </mc:AlternateContent>
      </p:grpSp>
    </p:spTree>
    <p:extLst>
      <p:ext uri="{BB962C8B-B14F-4D97-AF65-F5344CB8AC3E}">
        <p14:creationId xmlns:p14="http://schemas.microsoft.com/office/powerpoint/2010/main" val="98692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D54BF-C702-C5DF-8392-18A4EF526615}"/>
              </a:ext>
            </a:extLst>
          </p:cNvPr>
          <p:cNvSpPr>
            <a:spLocks noGrp="1"/>
          </p:cNvSpPr>
          <p:nvPr>
            <p:ph type="title"/>
          </p:nvPr>
        </p:nvSpPr>
        <p:spPr/>
        <p:txBody>
          <a:bodyPr/>
          <a:lstStyle/>
          <a:p>
            <a:r>
              <a:rPr lang="en-EE" dirty="0"/>
              <a:t>Rühm 1, kus DL on “eeldatavasti” raske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078FEEC-E1A8-D0DA-DEEF-0F99DE79119A}"/>
                  </a:ext>
                </a:extLst>
              </p:cNvPr>
              <p:cNvSpPr>
                <a:spLocks noGrp="1"/>
              </p:cNvSpPr>
              <p:nvPr>
                <p:ph idx="1"/>
              </p:nvPr>
            </p:nvSpPr>
            <p:spPr>
              <a:xfrm>
                <a:off x="677333" y="2160589"/>
                <a:ext cx="8879043" cy="3880773"/>
              </a:xfrm>
            </p:spPr>
            <p:txBody>
              <a:bodyPr>
                <a:normAutofit lnSpcReduction="10000"/>
              </a:bodyPr>
              <a:lstStyle/>
              <a:p>
                <a:r>
                  <a:rPr lang="en-EE" sz="2000" dirty="0"/>
                  <a:t>Olgu </a:t>
                </a:r>
                <a14:m>
                  <m:oMath xmlns:m="http://schemas.openxmlformats.org/officeDocument/2006/math">
                    <m:r>
                      <a:rPr lang="en-US" sz="2000" b="0" i="1" smtClean="0">
                        <a:solidFill>
                          <a:srgbClr val="0070C0"/>
                        </a:solidFill>
                        <a:latin typeface="Cambria Math" panose="02040503050406030204" pitchFamily="18" charset="0"/>
                      </a:rPr>
                      <m:t>𝑝</m:t>
                    </m:r>
                    <m:r>
                      <a:rPr lang="en-US" sz="2000" b="0" i="1" smtClean="0">
                        <a:solidFill>
                          <a:srgbClr val="0070C0"/>
                        </a:solidFill>
                        <a:latin typeface="Cambria Math" panose="02040503050406030204" pitchFamily="18" charset="0"/>
                      </a:rPr>
                      <m:t>=</m:t>
                    </m:r>
                    <m:r>
                      <a:rPr lang="en-US" sz="2000" b="0" i="1" smtClean="0">
                        <a:solidFill>
                          <a:srgbClr val="0070C0"/>
                        </a:solidFill>
                        <a:latin typeface="Cambria Math" panose="02040503050406030204" pitchFamily="18" charset="0"/>
                      </a:rPr>
                      <m:t>𝑛𝑞</m:t>
                    </m:r>
                    <m:r>
                      <a:rPr lang="en-US" sz="2000" b="0" i="1" smtClean="0">
                        <a:solidFill>
                          <a:srgbClr val="0070C0"/>
                        </a:solidFill>
                        <a:latin typeface="Cambria Math" panose="02040503050406030204" pitchFamily="18" charset="0"/>
                      </a:rPr>
                      <m:t>+1</m:t>
                    </m:r>
                  </m:oMath>
                </a14:m>
                <a:r>
                  <a:rPr lang="en-EE" sz="2000" dirty="0">
                    <a:solidFill>
                      <a:srgbClr val="0070C0"/>
                    </a:solidFill>
                  </a:rPr>
                  <a:t> </a:t>
                </a:r>
                <a:r>
                  <a:rPr lang="en-EE" sz="2000" dirty="0"/>
                  <a:t>kus </a:t>
                </a:r>
                <a14:m>
                  <m:oMath xmlns:m="http://schemas.openxmlformats.org/officeDocument/2006/math">
                    <m:r>
                      <a:rPr lang="en-US" sz="2000" b="0" i="1" smtClean="0">
                        <a:solidFill>
                          <a:srgbClr val="0070C0"/>
                        </a:solidFill>
                        <a:latin typeface="Cambria Math" panose="02040503050406030204" pitchFamily="18" charset="0"/>
                      </a:rPr>
                      <m:t>𝑝</m:t>
                    </m:r>
                    <m:r>
                      <a:rPr lang="en-US" sz="2000" b="0" i="1" smtClean="0">
                        <a:solidFill>
                          <a:srgbClr val="0070C0"/>
                        </a:solidFill>
                        <a:latin typeface="Cambria Math" panose="02040503050406030204" pitchFamily="18" charset="0"/>
                      </a:rPr>
                      <m:t>,</m:t>
                    </m:r>
                    <m:r>
                      <a:rPr lang="en-US" sz="2000" b="0" i="1" smtClean="0">
                        <a:solidFill>
                          <a:srgbClr val="0070C0"/>
                        </a:solidFill>
                        <a:latin typeface="Cambria Math" panose="02040503050406030204" pitchFamily="18" charset="0"/>
                      </a:rPr>
                      <m:t>𝑞</m:t>
                    </m:r>
                  </m:oMath>
                </a14:m>
                <a:r>
                  <a:rPr lang="en-EE" sz="2000" dirty="0">
                    <a:solidFill>
                      <a:srgbClr val="0070C0"/>
                    </a:solidFill>
                  </a:rPr>
                  <a:t> </a:t>
                </a:r>
                <a:r>
                  <a:rPr lang="en-EE" sz="2000" dirty="0"/>
                  <a:t>on suured algarvud, </a:t>
                </a:r>
                <a14:m>
                  <m:oMath xmlns:m="http://schemas.openxmlformats.org/officeDocument/2006/math">
                    <m:r>
                      <a:rPr lang="en-US" sz="2000" b="0" i="1" smtClean="0">
                        <a:solidFill>
                          <a:srgbClr val="0070C0"/>
                        </a:solidFill>
                        <a:latin typeface="Cambria Math" panose="02040503050406030204" pitchFamily="18" charset="0"/>
                      </a:rPr>
                      <m:t>𝑛</m:t>
                    </m:r>
                    <m:r>
                      <a:rPr lang="en-US" sz="2000" b="0" i="1" smtClean="0">
                        <a:solidFill>
                          <a:srgbClr val="0070C0"/>
                        </a:solidFill>
                        <a:latin typeface="Cambria Math" panose="02040503050406030204" pitchFamily="18" charset="0"/>
                      </a:rPr>
                      <m:t>≥2</m:t>
                    </m:r>
                  </m:oMath>
                </a14:m>
                <a:endParaRPr lang="en-EE" sz="2000" dirty="0"/>
              </a:p>
              <a:p>
                <a:r>
                  <a:rPr lang="en-EE" sz="2000" dirty="0"/>
                  <a:t>Siis multiplikatiivsel rühmal </a:t>
                </a:r>
                <a14:m>
                  <m:oMath xmlns:m="http://schemas.openxmlformats.org/officeDocument/2006/math">
                    <m:sSubSup>
                      <m:sSubSupPr>
                        <m:ctrlPr>
                          <a:rPr lang="en-EE" sz="2000" i="1" smtClean="0">
                            <a:solidFill>
                              <a:srgbClr val="0070C0"/>
                            </a:solidFill>
                            <a:latin typeface="Cambria Math" panose="02040503050406030204" pitchFamily="18" charset="0"/>
                          </a:rPr>
                        </m:ctrlPr>
                      </m:sSubSupPr>
                      <m:e>
                        <m:r>
                          <a:rPr lang="en-US" sz="2000" b="1" i="1">
                            <a:solidFill>
                              <a:srgbClr val="0070C0"/>
                            </a:solidFill>
                            <a:latin typeface="Cambria Math" panose="02040503050406030204" pitchFamily="18" charset="0"/>
                            <a:ea typeface="Cambria Math" panose="02040503050406030204" pitchFamily="18" charset="0"/>
                          </a:rPr>
                          <m:t>ℤ</m:t>
                        </m:r>
                      </m:e>
                      <m:sub>
                        <m:r>
                          <a:rPr lang="en-US" sz="2000" b="0" i="1" smtClean="0">
                            <a:solidFill>
                              <a:srgbClr val="0070C0"/>
                            </a:solidFill>
                            <a:latin typeface="Cambria Math" panose="02040503050406030204" pitchFamily="18" charset="0"/>
                          </a:rPr>
                          <m:t>𝑝</m:t>
                        </m:r>
                      </m:sub>
                      <m:sup>
                        <m:r>
                          <a:rPr lang="en-US" sz="2000" b="0" i="1" smtClean="0">
                            <a:solidFill>
                              <a:srgbClr val="0070C0"/>
                            </a:solidFill>
                            <a:latin typeface="Cambria Math" panose="02040503050406030204" pitchFamily="18" charset="0"/>
                          </a:rPr>
                          <m:t>∗</m:t>
                        </m:r>
                      </m:sup>
                    </m:sSubSup>
                    <m:r>
                      <a:rPr lang="en-US" sz="2000" b="0" i="1" smtClean="0">
                        <a:solidFill>
                          <a:srgbClr val="0070C0"/>
                        </a:solidFill>
                        <a:latin typeface="Cambria Math" panose="02040503050406030204" pitchFamily="18" charset="0"/>
                      </a:rPr>
                      <m:t>={1, 2, …, </m:t>
                    </m:r>
                    <m:r>
                      <a:rPr lang="en-US" sz="2000" b="0" i="1" smtClean="0">
                        <a:solidFill>
                          <a:srgbClr val="0070C0"/>
                        </a:solidFill>
                        <a:latin typeface="Cambria Math" panose="02040503050406030204" pitchFamily="18" charset="0"/>
                      </a:rPr>
                      <m:t>𝑝</m:t>
                    </m:r>
                    <m:r>
                      <a:rPr lang="en-US" sz="2000" b="0" i="1" smtClean="0">
                        <a:solidFill>
                          <a:srgbClr val="0070C0"/>
                        </a:solidFill>
                        <a:latin typeface="Cambria Math" panose="02040503050406030204" pitchFamily="18" charset="0"/>
                      </a:rPr>
                      <m:t>−1}</m:t>
                    </m:r>
                  </m:oMath>
                </a14:m>
                <a:r>
                  <a:rPr lang="en-EE" sz="2000" dirty="0">
                    <a:solidFill>
                      <a:srgbClr val="0070C0"/>
                    </a:solidFill>
                  </a:rPr>
                  <a:t> </a:t>
                </a:r>
                <a:r>
                  <a:rPr lang="en-EE" sz="2000" dirty="0"/>
                  <a:t>leidub alamrühm </a:t>
                </a:r>
                <a14:m>
                  <m:oMath xmlns:m="http://schemas.openxmlformats.org/officeDocument/2006/math">
                    <m:r>
                      <a:rPr lang="en-US" sz="2000" b="0" i="1" smtClean="0">
                        <a:solidFill>
                          <a:srgbClr val="0070C0"/>
                        </a:solidFill>
                        <a:latin typeface="Cambria Math" panose="02040503050406030204" pitchFamily="18" charset="0"/>
                      </a:rPr>
                      <m:t>𝐺</m:t>
                    </m:r>
                  </m:oMath>
                </a14:m>
                <a:r>
                  <a:rPr lang="en-EE" sz="2000" dirty="0"/>
                  <a:t>, mille võimsus on </a:t>
                </a:r>
                <a14:m>
                  <m:oMath xmlns:m="http://schemas.openxmlformats.org/officeDocument/2006/math">
                    <m:r>
                      <a:rPr lang="en-US" sz="2000" b="0" i="1" smtClean="0">
                        <a:solidFill>
                          <a:srgbClr val="0070C0"/>
                        </a:solidFill>
                        <a:latin typeface="Cambria Math" panose="02040503050406030204" pitchFamily="18" charset="0"/>
                      </a:rPr>
                      <m:t>𝑞</m:t>
                    </m:r>
                  </m:oMath>
                </a14:m>
                <a:r>
                  <a:rPr lang="en-EE" sz="2000" dirty="0"/>
                  <a:t>. (Lagrange’</a:t>
                </a:r>
                <a:r>
                  <a:rPr lang="en-GB" sz="2000" dirty="0"/>
                  <a:t>i</a:t>
                </a:r>
                <a:r>
                  <a:rPr lang="en-EE" sz="2000" dirty="0"/>
                  <a:t> teoreem algebrast)</a:t>
                </a:r>
              </a:p>
              <a:p>
                <a:r>
                  <a:rPr lang="en-EE" sz="2000" b="1" dirty="0"/>
                  <a:t>Eeldus: </a:t>
                </a:r>
                <a:r>
                  <a:rPr lang="en-EE" sz="2000" dirty="0"/>
                  <a:t>DL on raske rühmas </a:t>
                </a:r>
                <a14:m>
                  <m:oMath xmlns:m="http://schemas.openxmlformats.org/officeDocument/2006/math">
                    <m:r>
                      <a:rPr lang="en-US" sz="2000" b="0" i="1" smtClean="0">
                        <a:solidFill>
                          <a:srgbClr val="0070C0"/>
                        </a:solidFill>
                        <a:latin typeface="Cambria Math" panose="02040503050406030204" pitchFamily="18" charset="0"/>
                      </a:rPr>
                      <m:t>(</m:t>
                    </m:r>
                    <m:r>
                      <a:rPr lang="en-US" sz="2000" b="0" i="1" smtClean="0">
                        <a:solidFill>
                          <a:srgbClr val="0070C0"/>
                        </a:solidFill>
                        <a:latin typeface="Cambria Math" panose="02040503050406030204" pitchFamily="18" charset="0"/>
                      </a:rPr>
                      <m:t>𝐺</m:t>
                    </m:r>
                    <m:r>
                      <a:rPr lang="en-US" sz="2000" b="0" i="1" smtClean="0">
                        <a:solidFill>
                          <a:srgbClr val="0070C0"/>
                        </a:solidFill>
                        <a:latin typeface="Cambria Math" panose="02040503050406030204" pitchFamily="18" charset="0"/>
                      </a:rPr>
                      <m:t>,⋅)</m:t>
                    </m:r>
                  </m:oMath>
                </a14:m>
                <a:endParaRPr lang="en-EE" sz="2000" dirty="0">
                  <a:solidFill>
                    <a:srgbClr val="0070C0"/>
                  </a:solidFill>
                </a:endParaRPr>
              </a:p>
              <a:p>
                <a:r>
                  <a:rPr lang="en-EE" sz="2000" dirty="0"/>
                  <a:t>Nagu öeldud, alamtõkkeid ei osata tõestada</a:t>
                </a:r>
              </a:p>
              <a:p>
                <a:r>
                  <a:rPr lang="en-EE" sz="2000" dirty="0"/>
                  <a:t>On teada </a:t>
                </a:r>
                <a:r>
                  <a:rPr lang="en-EE" sz="2000" b="1" dirty="0"/>
                  <a:t>subeksponentsiaalsed</a:t>
                </a:r>
                <a:r>
                  <a:rPr lang="en-EE" sz="2000" dirty="0"/>
                  <a:t> algoritmid</a:t>
                </a:r>
              </a:p>
              <a:p>
                <a:pPr lvl="1"/>
                <a:r>
                  <a:rPr lang="en-GB" sz="1800" dirty="0">
                    <a:hlinkClick r:id="rId2"/>
                  </a:rPr>
                  <a:t>https://en.wikipedia.org/wiki/Index_calculus_algorithm</a:t>
                </a:r>
                <a:r>
                  <a:rPr lang="en-GB" sz="1800" dirty="0"/>
                  <a:t> </a:t>
                </a:r>
                <a:endParaRPr lang="en-EE" sz="1800" dirty="0"/>
              </a:p>
              <a:p>
                <a:pPr lvl="1"/>
                <a:r>
                  <a:rPr lang="en-EE" sz="1800" dirty="0"/>
                  <a:t>Järeldus nendest algoritmidest: et DL oleks rühmas </a:t>
                </a:r>
                <a14:m>
                  <m:oMath xmlns:m="http://schemas.openxmlformats.org/officeDocument/2006/math">
                    <m:d>
                      <m:dPr>
                        <m:ctrlPr>
                          <a:rPr lang="en-US" sz="1800" i="1">
                            <a:solidFill>
                              <a:srgbClr val="0070C0"/>
                            </a:solidFill>
                            <a:latin typeface="Cambria Math" panose="02040503050406030204" pitchFamily="18" charset="0"/>
                          </a:rPr>
                        </m:ctrlPr>
                      </m:dPr>
                      <m:e>
                        <m:r>
                          <a:rPr lang="en-US" sz="1800" i="1">
                            <a:solidFill>
                              <a:srgbClr val="0070C0"/>
                            </a:solidFill>
                            <a:latin typeface="Cambria Math" panose="02040503050406030204" pitchFamily="18" charset="0"/>
                          </a:rPr>
                          <m:t>𝐺</m:t>
                        </m:r>
                        <m:r>
                          <a:rPr lang="en-US" sz="1800" i="1">
                            <a:solidFill>
                              <a:srgbClr val="0070C0"/>
                            </a:solidFill>
                            <a:latin typeface="Cambria Math" panose="02040503050406030204" pitchFamily="18" charset="0"/>
                          </a:rPr>
                          <m:t>,⋅</m:t>
                        </m:r>
                      </m:e>
                    </m:d>
                    <m:r>
                      <a:rPr lang="en-US" sz="1800" b="0" i="1" smtClean="0">
                        <a:solidFill>
                          <a:srgbClr val="0070C0"/>
                        </a:solidFill>
                        <a:latin typeface="Cambria Math" panose="02040503050406030204" pitchFamily="18" charset="0"/>
                      </a:rPr>
                      <m:t> </m:t>
                    </m:r>
                  </m:oMath>
                </a14:m>
                <a:r>
                  <a:rPr lang="en-EE" sz="1800" dirty="0"/>
                  <a:t>raske ajas </a:t>
                </a:r>
                <a14:m>
                  <m:oMath xmlns:m="http://schemas.openxmlformats.org/officeDocument/2006/math">
                    <m:sSup>
                      <m:sSupPr>
                        <m:ctrlPr>
                          <a:rPr lang="en-US" sz="1800" b="0" i="1" smtClean="0">
                            <a:solidFill>
                              <a:srgbClr val="0070C0"/>
                            </a:solidFill>
                            <a:latin typeface="Cambria Math" panose="02040503050406030204" pitchFamily="18" charset="0"/>
                          </a:rPr>
                        </m:ctrlPr>
                      </m:sSupPr>
                      <m:e>
                        <m:r>
                          <a:rPr lang="en-US" sz="1800" b="0" i="1" smtClean="0">
                            <a:solidFill>
                              <a:srgbClr val="0070C0"/>
                            </a:solidFill>
                            <a:latin typeface="Cambria Math" panose="02040503050406030204" pitchFamily="18" charset="0"/>
                          </a:rPr>
                          <m:t>2</m:t>
                        </m:r>
                      </m:e>
                      <m:sup>
                        <m:r>
                          <a:rPr lang="en-US" sz="1800" b="0" i="1" smtClean="0">
                            <a:solidFill>
                              <a:srgbClr val="0070C0"/>
                            </a:solidFill>
                            <a:latin typeface="Cambria Math" panose="02040503050406030204" pitchFamily="18" charset="0"/>
                          </a:rPr>
                          <m:t>128</m:t>
                        </m:r>
                      </m:sup>
                    </m:sSup>
                  </m:oMath>
                </a14:m>
                <a:r>
                  <a:rPr lang="en-EE" sz="1800" dirty="0">
                    <a:solidFill>
                      <a:srgbClr val="0070C0"/>
                    </a:solidFill>
                  </a:rPr>
                  <a:t> </a:t>
                </a:r>
                <a:r>
                  <a:rPr lang="en-EE" sz="1800" dirty="0"/>
                  <a:t>töötavate ründajate jaoks, peame valima </a:t>
                </a:r>
                <a14:m>
                  <m:oMath xmlns:m="http://schemas.openxmlformats.org/officeDocument/2006/math">
                    <m:r>
                      <a:rPr lang="en-US" sz="1800" i="1">
                        <a:solidFill>
                          <a:srgbClr val="0070C0"/>
                        </a:solidFill>
                        <a:latin typeface="Cambria Math" panose="02040503050406030204" pitchFamily="18" charset="0"/>
                      </a:rPr>
                      <m:t>𝑝</m:t>
                    </m:r>
                    <m:r>
                      <a:rPr lang="en-US" sz="1800" i="1">
                        <a:solidFill>
                          <a:srgbClr val="0070C0"/>
                        </a:solidFill>
                        <a:latin typeface="Cambria Math" panose="02040503050406030204" pitchFamily="18" charset="0"/>
                      </a:rPr>
                      <m:t>≥</m:t>
                    </m:r>
                    <m:sSup>
                      <m:sSupPr>
                        <m:ctrlPr>
                          <a:rPr lang="en-US" sz="1800" i="1">
                            <a:solidFill>
                              <a:srgbClr val="0070C0"/>
                            </a:solidFill>
                            <a:latin typeface="Cambria Math" panose="02040503050406030204" pitchFamily="18" charset="0"/>
                          </a:rPr>
                        </m:ctrlPr>
                      </m:sSupPr>
                      <m:e>
                        <m:r>
                          <a:rPr lang="en-US" sz="1800" i="1">
                            <a:solidFill>
                              <a:srgbClr val="0070C0"/>
                            </a:solidFill>
                            <a:latin typeface="Cambria Math" panose="02040503050406030204" pitchFamily="18" charset="0"/>
                          </a:rPr>
                          <m:t>2</m:t>
                        </m:r>
                      </m:e>
                      <m:sup>
                        <m:r>
                          <a:rPr lang="en-US" sz="1800" i="1">
                            <a:solidFill>
                              <a:srgbClr val="0070C0"/>
                            </a:solidFill>
                            <a:latin typeface="Cambria Math" panose="02040503050406030204" pitchFamily="18" charset="0"/>
                          </a:rPr>
                          <m:t>3000</m:t>
                        </m:r>
                      </m:sup>
                    </m:sSup>
                  </m:oMath>
                </a14:m>
                <a:r>
                  <a:rPr lang="en-EE" sz="1800" dirty="0"/>
                  <a:t> ja </a:t>
                </a:r>
                <a14:m>
                  <m:oMath xmlns:m="http://schemas.openxmlformats.org/officeDocument/2006/math">
                    <m:r>
                      <m:rPr>
                        <m:sty m:val="p"/>
                      </m:rPr>
                      <a:rPr lang="en-US" sz="1800" b="0" i="0" smtClean="0">
                        <a:solidFill>
                          <a:srgbClr val="0070C0"/>
                        </a:solidFill>
                        <a:latin typeface="Cambria Math" panose="02040503050406030204" pitchFamily="18" charset="0"/>
                      </a:rPr>
                      <m:t>q</m:t>
                    </m:r>
                    <m:r>
                      <a:rPr lang="en-US" sz="1800" i="1">
                        <a:solidFill>
                          <a:srgbClr val="0070C0"/>
                        </a:solidFill>
                        <a:latin typeface="Cambria Math" panose="02040503050406030204" pitchFamily="18" charset="0"/>
                      </a:rPr>
                      <m:t>≥</m:t>
                    </m:r>
                    <m:sSup>
                      <m:sSupPr>
                        <m:ctrlPr>
                          <a:rPr lang="en-US" sz="1800" i="1">
                            <a:solidFill>
                              <a:srgbClr val="0070C0"/>
                            </a:solidFill>
                            <a:latin typeface="Cambria Math" panose="02040503050406030204" pitchFamily="18" charset="0"/>
                          </a:rPr>
                        </m:ctrlPr>
                      </m:sSupPr>
                      <m:e>
                        <m:r>
                          <a:rPr lang="en-US" sz="1800" i="1">
                            <a:solidFill>
                              <a:srgbClr val="0070C0"/>
                            </a:solidFill>
                            <a:latin typeface="Cambria Math" panose="02040503050406030204" pitchFamily="18" charset="0"/>
                          </a:rPr>
                          <m:t>2</m:t>
                        </m:r>
                      </m:e>
                      <m:sup>
                        <m:r>
                          <a:rPr lang="en-US" sz="1800" b="0" i="1" smtClean="0">
                            <a:solidFill>
                              <a:srgbClr val="0070C0"/>
                            </a:solidFill>
                            <a:latin typeface="Cambria Math" panose="02040503050406030204" pitchFamily="18" charset="0"/>
                          </a:rPr>
                          <m:t>256</m:t>
                        </m:r>
                      </m:sup>
                    </m:sSup>
                  </m:oMath>
                </a14:m>
                <a:endParaRPr lang="en-EE" sz="1800" dirty="0"/>
              </a:p>
              <a:p>
                <a:pPr lvl="1"/>
                <a:r>
                  <a:rPr lang="en-EE" sz="1800" dirty="0"/>
                  <a:t>Nii suurte arvude puhul on astendamine praktikas liiga aeglane! </a:t>
                </a:r>
              </a:p>
              <a:p>
                <a:pPr lvl="1"/>
                <a:endParaRPr lang="en-EE" sz="1800" dirty="0"/>
              </a:p>
              <a:p>
                <a:pPr lvl="1"/>
                <a:endParaRPr lang="en-EE" sz="1800" dirty="0"/>
              </a:p>
            </p:txBody>
          </p:sp>
        </mc:Choice>
        <mc:Fallback>
          <p:sp>
            <p:nvSpPr>
              <p:cNvPr id="3" name="Content Placeholder 2">
                <a:extLst>
                  <a:ext uri="{FF2B5EF4-FFF2-40B4-BE49-F238E27FC236}">
                    <a16:creationId xmlns:a16="http://schemas.microsoft.com/office/drawing/2014/main" id="{D078FEEC-E1A8-D0DA-DEEF-0F99DE79119A}"/>
                  </a:ext>
                </a:extLst>
              </p:cNvPr>
              <p:cNvSpPr>
                <a:spLocks noGrp="1" noRot="1" noChangeAspect="1" noMove="1" noResize="1" noEditPoints="1" noAdjustHandles="1" noChangeArrowheads="1" noChangeShapeType="1" noTextEdit="1"/>
              </p:cNvSpPr>
              <p:nvPr>
                <p:ph idx="1"/>
              </p:nvPr>
            </p:nvSpPr>
            <p:spPr>
              <a:xfrm>
                <a:off x="677333" y="2160589"/>
                <a:ext cx="8879043" cy="3880773"/>
              </a:xfrm>
              <a:blipFill>
                <a:blip r:embed="rId3"/>
                <a:stretch>
                  <a:fillRect l="-286" t="-1303"/>
                </a:stretch>
              </a:blipFill>
            </p:spPr>
            <p:txBody>
              <a:bodyPr/>
              <a:lstStyle/>
              <a:p>
                <a:r>
                  <a:rPr lang="en-EE">
                    <a:noFill/>
                  </a:rPr>
                  <a:t> </a:t>
                </a:r>
              </a:p>
            </p:txBody>
          </p:sp>
        </mc:Fallback>
      </mc:AlternateContent>
    </p:spTree>
    <p:extLst>
      <p:ext uri="{BB962C8B-B14F-4D97-AF65-F5344CB8AC3E}">
        <p14:creationId xmlns:p14="http://schemas.microsoft.com/office/powerpoint/2010/main" val="396489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D1E4F-B721-27B0-0D46-089BE013EBCD}"/>
              </a:ext>
            </a:extLst>
          </p:cNvPr>
          <p:cNvSpPr>
            <a:spLocks noGrp="1"/>
          </p:cNvSpPr>
          <p:nvPr>
            <p:ph type="title"/>
          </p:nvPr>
        </p:nvSpPr>
        <p:spPr/>
        <p:txBody>
          <a:bodyPr/>
          <a:lstStyle/>
          <a:p>
            <a:r>
              <a:rPr lang="en-EE" dirty="0"/>
              <a:t>Elliptilised kõverad</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FDBD52F-E0D0-44BE-C5B4-F666847CD1C4}"/>
                  </a:ext>
                </a:extLst>
              </p:cNvPr>
              <p:cNvSpPr>
                <a:spLocks noGrp="1"/>
              </p:cNvSpPr>
              <p:nvPr>
                <p:ph idx="1"/>
              </p:nvPr>
            </p:nvSpPr>
            <p:spPr/>
            <p:txBody>
              <a:bodyPr>
                <a:normAutofit/>
              </a:bodyPr>
              <a:lstStyle/>
              <a:p>
                <a:r>
                  <a:rPr lang="en-GB" sz="2000" dirty="0">
                    <a:hlinkClick r:id="rId2"/>
                  </a:rPr>
                  <a:t>https://en.wikipedia.org/wiki/Elliptic_curve</a:t>
                </a:r>
                <a:r>
                  <a:rPr lang="en-GB" sz="2000" dirty="0"/>
                  <a:t> </a:t>
                </a:r>
                <a:endParaRPr lang="en-EE" sz="2000" dirty="0"/>
              </a:p>
              <a:p>
                <a:r>
                  <a:rPr lang="en-EE" sz="2000" dirty="0"/>
                  <a:t>Parim teadaolev rühmapere DL-baseeruva krüptograafia jaoks</a:t>
                </a:r>
              </a:p>
              <a:p>
                <a:r>
                  <a:rPr lang="en-EE" sz="2000" dirty="0"/>
                  <a:t>Et DL oleks elliptilise kõvera rühmas turvaline ajas </a:t>
                </a:r>
                <a14:m>
                  <m:oMath xmlns:m="http://schemas.openxmlformats.org/officeDocument/2006/math">
                    <m:sSup>
                      <m:sSupPr>
                        <m:ctrlPr>
                          <a:rPr lang="en-US" sz="2000" b="0" i="1" smtClean="0">
                            <a:solidFill>
                              <a:srgbClr val="0070C0"/>
                            </a:solidFill>
                            <a:latin typeface="Cambria Math" panose="02040503050406030204" pitchFamily="18" charset="0"/>
                          </a:rPr>
                        </m:ctrlPr>
                      </m:sSupPr>
                      <m:e>
                        <m:r>
                          <a:rPr lang="en-US" sz="2000" b="0" i="1" smtClean="0">
                            <a:solidFill>
                              <a:srgbClr val="0070C0"/>
                            </a:solidFill>
                            <a:latin typeface="Cambria Math" panose="02040503050406030204" pitchFamily="18" charset="0"/>
                          </a:rPr>
                          <m:t>2</m:t>
                        </m:r>
                      </m:e>
                      <m:sup>
                        <m:r>
                          <a:rPr lang="en-US" sz="2000" b="0" i="1" smtClean="0">
                            <a:solidFill>
                              <a:srgbClr val="0070C0"/>
                            </a:solidFill>
                            <a:latin typeface="Cambria Math" panose="02040503050406030204" pitchFamily="18" charset="0"/>
                          </a:rPr>
                          <m:t>128</m:t>
                        </m:r>
                      </m:sup>
                    </m:sSup>
                  </m:oMath>
                </a14:m>
                <a:r>
                  <a:rPr lang="en-EE" sz="2000" dirty="0">
                    <a:solidFill>
                      <a:srgbClr val="0070C0"/>
                    </a:solidFill>
                  </a:rPr>
                  <a:t> </a:t>
                </a:r>
                <a:r>
                  <a:rPr lang="en-EE" sz="2000" dirty="0"/>
                  <a:t>töötavate ründajate vastu, peame valima rühma, mille järk on </a:t>
                </a:r>
                <a14:m>
                  <m:oMath xmlns:m="http://schemas.openxmlformats.org/officeDocument/2006/math">
                    <m:r>
                      <a:rPr lang="en-US" sz="2000" i="1">
                        <a:solidFill>
                          <a:srgbClr val="0070C0"/>
                        </a:solidFill>
                        <a:latin typeface="Cambria Math" panose="02040503050406030204" pitchFamily="18" charset="0"/>
                      </a:rPr>
                      <m:t>𝑝</m:t>
                    </m:r>
                    <m:r>
                      <a:rPr lang="en-US" sz="2000" i="1">
                        <a:solidFill>
                          <a:srgbClr val="0070C0"/>
                        </a:solidFill>
                        <a:latin typeface="Cambria Math" panose="02040503050406030204" pitchFamily="18" charset="0"/>
                      </a:rPr>
                      <m:t>≥</m:t>
                    </m:r>
                    <m:sSup>
                      <m:sSupPr>
                        <m:ctrlPr>
                          <a:rPr lang="en-US" sz="2000" i="1">
                            <a:solidFill>
                              <a:srgbClr val="0070C0"/>
                            </a:solidFill>
                            <a:latin typeface="Cambria Math" panose="02040503050406030204" pitchFamily="18" charset="0"/>
                          </a:rPr>
                        </m:ctrlPr>
                      </m:sSupPr>
                      <m:e>
                        <m:r>
                          <a:rPr lang="en-US" sz="2000" i="1">
                            <a:solidFill>
                              <a:srgbClr val="0070C0"/>
                            </a:solidFill>
                            <a:latin typeface="Cambria Math" panose="02040503050406030204" pitchFamily="18" charset="0"/>
                          </a:rPr>
                          <m:t>2</m:t>
                        </m:r>
                      </m:e>
                      <m:sup>
                        <m:r>
                          <a:rPr lang="en-US" sz="2000" b="0" i="1" smtClean="0">
                            <a:solidFill>
                              <a:srgbClr val="0070C0"/>
                            </a:solidFill>
                            <a:latin typeface="Cambria Math" panose="02040503050406030204" pitchFamily="18" charset="0"/>
                          </a:rPr>
                          <m:t>256</m:t>
                        </m:r>
                      </m:sup>
                    </m:sSup>
                  </m:oMath>
                </a14:m>
                <a:endParaRPr lang="en-EE" sz="2000" dirty="0"/>
              </a:p>
              <a:p>
                <a:r>
                  <a:rPr lang="en-EE" sz="2000" dirty="0"/>
                  <a:t>See on ka optimum: on teada “geneerilised” algortmid mis arvutavad järku </a:t>
                </a:r>
                <a14:m>
                  <m:oMath xmlns:m="http://schemas.openxmlformats.org/officeDocument/2006/math">
                    <m:r>
                      <a:rPr lang="en-US" sz="2000" i="1">
                        <a:latin typeface="Cambria Math" panose="02040503050406030204" pitchFamily="18" charset="0"/>
                      </a:rPr>
                      <m:t>𝑝</m:t>
                    </m:r>
                  </m:oMath>
                </a14:m>
                <a:r>
                  <a:rPr lang="en-EE" sz="2000" dirty="0"/>
                  <a:t> rühmas diskreetse logaritmi ajas </a:t>
                </a:r>
                <a14:m>
                  <m:oMath xmlns:m="http://schemas.openxmlformats.org/officeDocument/2006/math">
                    <m:r>
                      <a:rPr lang="en-US" sz="2000" b="0" i="1" smtClean="0">
                        <a:solidFill>
                          <a:srgbClr val="0070C0"/>
                        </a:solidFill>
                        <a:latin typeface="Cambria Math" panose="02040503050406030204" pitchFamily="18" charset="0"/>
                      </a:rPr>
                      <m:t>≈</m:t>
                    </m:r>
                    <m:rad>
                      <m:radPr>
                        <m:degHide m:val="on"/>
                        <m:ctrlPr>
                          <a:rPr lang="en-EE" sz="2000" i="1" smtClean="0">
                            <a:solidFill>
                              <a:srgbClr val="0070C0"/>
                            </a:solidFill>
                            <a:latin typeface="Cambria Math" panose="02040503050406030204" pitchFamily="18" charset="0"/>
                          </a:rPr>
                        </m:ctrlPr>
                      </m:radPr>
                      <m:deg/>
                      <m:e>
                        <m:r>
                          <a:rPr lang="en-US" sz="2000" b="0" i="1" smtClean="0">
                            <a:solidFill>
                              <a:srgbClr val="0070C0"/>
                            </a:solidFill>
                            <a:latin typeface="Cambria Math" panose="02040503050406030204" pitchFamily="18" charset="0"/>
                          </a:rPr>
                          <m:t>𝑝</m:t>
                        </m:r>
                      </m:e>
                    </m:rad>
                  </m:oMath>
                </a14:m>
                <a:endParaRPr lang="en-EE" sz="2000" dirty="0"/>
              </a:p>
              <a:p>
                <a:pPr lvl="1"/>
                <a:r>
                  <a:rPr lang="en-EE" sz="1800" b="1" dirty="0"/>
                  <a:t>Geneeriline:</a:t>
                </a:r>
              </a:p>
              <a:p>
                <a:pPr lvl="2"/>
                <a:r>
                  <a:rPr lang="en-EE" sz="1600" dirty="0"/>
                  <a:t>algoritm ei sõltu rühmast (kasutab vaid rühmatehteid ja = seost)</a:t>
                </a:r>
              </a:p>
              <a:p>
                <a:r>
                  <a:rPr lang="en-EE" sz="2000" dirty="0"/>
                  <a:t>Isegi geneerilised algoritmid on sügavalt arvu/rühmateoreetilised, </a:t>
                </a:r>
                <a:r>
                  <a:rPr lang="en-GB" sz="2000" dirty="0">
                    <a:hlinkClick r:id="rId3"/>
                  </a:rPr>
                  <a:t>https://en.wikipedia.org/wiki/Discrete_logarithm</a:t>
                </a:r>
                <a:endParaRPr lang="en-GB" sz="2000" dirty="0"/>
              </a:p>
              <a:p>
                <a:pPr lvl="1"/>
                <a:endParaRPr lang="en-EE" sz="1800" dirty="0"/>
              </a:p>
            </p:txBody>
          </p:sp>
        </mc:Choice>
        <mc:Fallback>
          <p:sp>
            <p:nvSpPr>
              <p:cNvPr id="3" name="Content Placeholder 2">
                <a:extLst>
                  <a:ext uri="{FF2B5EF4-FFF2-40B4-BE49-F238E27FC236}">
                    <a16:creationId xmlns:a16="http://schemas.microsoft.com/office/drawing/2014/main" id="{1FDBD52F-E0D0-44BE-C5B4-F666847CD1C4}"/>
                  </a:ext>
                </a:extLst>
              </p:cNvPr>
              <p:cNvSpPr>
                <a:spLocks noGrp="1" noRot="1" noChangeAspect="1" noMove="1" noResize="1" noEditPoints="1" noAdjustHandles="1" noChangeArrowheads="1" noChangeShapeType="1" noTextEdit="1"/>
              </p:cNvSpPr>
              <p:nvPr>
                <p:ph idx="1"/>
              </p:nvPr>
            </p:nvSpPr>
            <p:spPr>
              <a:blipFill>
                <a:blip r:embed="rId4"/>
                <a:stretch>
                  <a:fillRect l="-295" t="-651" b="-1629"/>
                </a:stretch>
              </a:blipFill>
            </p:spPr>
            <p:txBody>
              <a:bodyPr/>
              <a:lstStyle/>
              <a:p>
                <a:r>
                  <a:rPr lang="en-EE">
                    <a:noFill/>
                  </a:rPr>
                  <a:t> </a:t>
                </a:r>
              </a:p>
            </p:txBody>
          </p:sp>
        </mc:Fallback>
      </mc:AlternateContent>
    </p:spTree>
    <p:extLst>
      <p:ext uri="{BB962C8B-B14F-4D97-AF65-F5344CB8AC3E}">
        <p14:creationId xmlns:p14="http://schemas.microsoft.com/office/powerpoint/2010/main" val="24169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screenshot of a computer&#10;&#10;Description automatically generated">
            <a:extLst>
              <a:ext uri="{FF2B5EF4-FFF2-40B4-BE49-F238E27FC236}">
                <a16:creationId xmlns:a16="http://schemas.microsoft.com/office/drawing/2014/main" id="{987E2416-A868-F46F-9EB7-63B827C993B6}"/>
              </a:ext>
            </a:extLst>
          </p:cNvPr>
          <p:cNvPicPr>
            <a:picLocks noChangeAspect="1"/>
          </p:cNvPicPr>
          <p:nvPr/>
        </p:nvPicPr>
        <p:blipFill>
          <a:blip r:embed="rId2"/>
          <a:stretch>
            <a:fillRect/>
          </a:stretch>
        </p:blipFill>
        <p:spPr>
          <a:xfrm>
            <a:off x="7213600" y="114301"/>
            <a:ext cx="4978400" cy="4813300"/>
          </a:xfrm>
          <a:prstGeom prst="rect">
            <a:avLst/>
          </a:prstGeom>
        </p:spPr>
      </p:pic>
      <p:sp>
        <p:nvSpPr>
          <p:cNvPr id="2" name="Title 1">
            <a:extLst>
              <a:ext uri="{FF2B5EF4-FFF2-40B4-BE49-F238E27FC236}">
                <a16:creationId xmlns:a16="http://schemas.microsoft.com/office/drawing/2014/main" id="{4EBD15FB-DD32-6CAB-7AD3-8A553BA5BC4D}"/>
              </a:ext>
            </a:extLst>
          </p:cNvPr>
          <p:cNvSpPr>
            <a:spLocks noGrp="1"/>
          </p:cNvSpPr>
          <p:nvPr>
            <p:ph type="title"/>
          </p:nvPr>
        </p:nvSpPr>
        <p:spPr/>
        <p:txBody>
          <a:bodyPr/>
          <a:lstStyle/>
          <a:p>
            <a:r>
              <a:rPr lang="en-EE" dirty="0"/>
              <a:t>Elliptilised kõverad</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A3F695E-335C-036E-14FC-DFF4646B06C5}"/>
                  </a:ext>
                </a:extLst>
              </p:cNvPr>
              <p:cNvSpPr>
                <a:spLocks noGrp="1"/>
              </p:cNvSpPr>
              <p:nvPr>
                <p:ph idx="1"/>
              </p:nvPr>
            </p:nvSpPr>
            <p:spPr>
              <a:xfrm>
                <a:off x="677333" y="2160589"/>
                <a:ext cx="6684165" cy="3880773"/>
              </a:xfrm>
            </p:spPr>
            <p:txBody>
              <a:bodyPr/>
              <a:lstStyle/>
              <a:p>
                <a:r>
                  <a:rPr lang="en-EE" dirty="0"/>
                  <a:t>Olgu </a:t>
                </a:r>
                <a14:m>
                  <m:oMath xmlns:m="http://schemas.openxmlformats.org/officeDocument/2006/math">
                    <m:r>
                      <a:rPr lang="en-US" b="0" i="1" smtClean="0">
                        <a:latin typeface="Cambria Math" panose="02040503050406030204" pitchFamily="18" charset="0"/>
                      </a:rPr>
                      <m:t>𝐾</m:t>
                    </m:r>
                  </m:oMath>
                </a14:m>
                <a:r>
                  <a:rPr lang="en-EE" dirty="0"/>
                  <a:t> </a:t>
                </a:r>
                <a:r>
                  <a:rPr lang="en-GB" dirty="0"/>
                  <a:t>f</a:t>
                </a:r>
                <a:r>
                  <a:rPr lang="en-EE" dirty="0"/>
                  <a:t>ikseeritud korpus (</a:t>
                </a:r>
                <a14:m>
                  <m:oMath xmlns:m="http://schemas.openxmlformats.org/officeDocument/2006/math">
                    <m:r>
                      <a:rPr lang="en-EE" i="1" smtClean="0">
                        <a:solidFill>
                          <a:srgbClr val="0070C0"/>
                        </a:solidFill>
                        <a:latin typeface="Cambria Math" panose="02040503050406030204" pitchFamily="18" charset="0"/>
                        <a:ea typeface="Cambria Math" panose="02040503050406030204" pitchFamily="18" charset="0"/>
                      </a:rPr>
                      <m:t>ℚ</m:t>
                    </m:r>
                  </m:oMath>
                </a14:m>
                <a:r>
                  <a:rPr lang="en-EE" dirty="0"/>
                  <a:t>, </a:t>
                </a:r>
                <a14:m>
                  <m:oMath xmlns:m="http://schemas.openxmlformats.org/officeDocument/2006/math">
                    <m:r>
                      <a:rPr lang="en-EE" i="1" smtClean="0">
                        <a:solidFill>
                          <a:srgbClr val="0070C0"/>
                        </a:solidFill>
                        <a:latin typeface="Cambria Math" panose="02040503050406030204" pitchFamily="18" charset="0"/>
                        <a:ea typeface="Cambria Math" panose="02040503050406030204" pitchFamily="18" charset="0"/>
                      </a:rPr>
                      <m:t>ℝ</m:t>
                    </m:r>
                  </m:oMath>
                </a14:m>
                <a:r>
                  <a:rPr lang="en-EE" dirty="0"/>
                  <a:t>, </a:t>
                </a:r>
                <a14:m>
                  <m:oMath xmlns:m="http://schemas.openxmlformats.org/officeDocument/2006/math">
                    <m:r>
                      <a:rPr lang="en-EE" i="1" smtClean="0">
                        <a:solidFill>
                          <a:srgbClr val="0070C0"/>
                        </a:solidFill>
                        <a:latin typeface="Cambria Math" panose="02040503050406030204" pitchFamily="18" charset="0"/>
                        <a:ea typeface="Cambria Math" panose="02040503050406030204" pitchFamily="18" charset="0"/>
                      </a:rPr>
                      <m:t>ℂ</m:t>
                    </m:r>
                  </m:oMath>
                </a14:m>
                <a:r>
                  <a:rPr lang="en-EE" dirty="0"/>
                  <a:t>, või lõplik korpus)</a:t>
                </a:r>
              </a:p>
              <a:p>
                <a:r>
                  <a:rPr lang="en-EE" b="1" dirty="0"/>
                  <a:t>Definitsioon (lihtsustatud): </a:t>
                </a:r>
                <a:r>
                  <a:rPr lang="en-EE" dirty="0"/>
                  <a:t>Elliptiline kõver on sile kõver </a:t>
                </a:r>
                <a14:m>
                  <m:oMath xmlns:m="http://schemas.openxmlformats.org/officeDocument/2006/math">
                    <m:r>
                      <a:rPr lang="en-US" b="0" i="1" smtClean="0">
                        <a:solidFill>
                          <a:srgbClr val="0070C0"/>
                        </a:solidFill>
                        <a:latin typeface="Cambria Math" panose="02040503050406030204" pitchFamily="18" charset="0"/>
                      </a:rPr>
                      <m:t>𝐸</m:t>
                    </m:r>
                    <m:r>
                      <a:rPr lang="en-US" b="0" i="1" smtClean="0">
                        <a:solidFill>
                          <a:srgbClr val="0070C0"/>
                        </a:solidFill>
                        <a:latin typeface="Cambria Math" panose="02040503050406030204" pitchFamily="18" charset="0"/>
                      </a:rPr>
                      <m:t>:{</m:t>
                    </m:r>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𝑦</m:t>
                        </m:r>
                      </m:e>
                    </m:d>
                    <m:r>
                      <a:rPr lang="en-US" b="0" i="1" smtClean="0">
                        <a:solidFill>
                          <a:srgbClr val="0070C0"/>
                        </a:solidFill>
                        <a:latin typeface="Cambria Math" panose="02040503050406030204" pitchFamily="18" charset="0"/>
                      </a:rPr>
                      <m:t>∈</m:t>
                    </m:r>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𝐾</m:t>
                        </m:r>
                      </m:e>
                      <m:sup>
                        <m:r>
                          <a:rPr lang="en-US" b="0" i="1" smtClean="0">
                            <a:solidFill>
                              <a:srgbClr val="0070C0"/>
                            </a:solidFill>
                            <a:latin typeface="Cambria Math" panose="02040503050406030204" pitchFamily="18" charset="0"/>
                          </a:rPr>
                          <m:t>2</m:t>
                        </m:r>
                      </m:sup>
                    </m:sSup>
                    <m:r>
                      <a:rPr lang="en-US" b="0" i="1" smtClean="0">
                        <a:solidFill>
                          <a:srgbClr val="0070C0"/>
                        </a:solidFill>
                        <a:latin typeface="Cambria Math" panose="02040503050406030204" pitchFamily="18" charset="0"/>
                      </a:rPr>
                      <m:t>}</m:t>
                    </m:r>
                  </m:oMath>
                </a14:m>
                <a:r>
                  <a:rPr lang="en-EE" dirty="0">
                    <a:solidFill>
                      <a:srgbClr val="0070C0"/>
                    </a:solidFill>
                  </a:rPr>
                  <a:t> </a:t>
                </a:r>
                <a:r>
                  <a:rPr lang="en-EE" dirty="0"/>
                  <a:t>võrrandiga</a:t>
                </a:r>
              </a:p>
              <a:p>
                <a:pPr marL="457200" lvl="1" indent="0">
                  <a:buNone/>
                </a:pPr>
                <a14:m>
                  <m:oMathPara xmlns:m="http://schemas.openxmlformats.org/officeDocument/2006/math">
                    <m:oMathParaPr>
                      <m:jc m:val="centerGroup"/>
                    </m:oMathParaPr>
                    <m:oMath xmlns:m="http://schemas.openxmlformats.org/officeDocument/2006/math">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𝑦</m:t>
                          </m:r>
                        </m:e>
                        <m:sup>
                          <m:r>
                            <a:rPr lang="en-US" b="0" i="1" smtClean="0">
                              <a:solidFill>
                                <a:srgbClr val="0070C0"/>
                              </a:solidFill>
                              <a:latin typeface="Cambria Math" panose="02040503050406030204" pitchFamily="18" charset="0"/>
                            </a:rPr>
                            <m:t>2</m:t>
                          </m:r>
                        </m:sup>
                      </m:sSup>
                      <m:r>
                        <a:rPr lang="en-US" b="0" i="1" smtClean="0">
                          <a:solidFill>
                            <a:srgbClr val="0070C0"/>
                          </a:solidFill>
                          <a:latin typeface="Cambria Math" panose="02040503050406030204" pitchFamily="18" charset="0"/>
                        </a:rPr>
                        <m:t>=</m:t>
                      </m:r>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𝑥</m:t>
                          </m:r>
                        </m:e>
                        <m:sup>
                          <m:r>
                            <a:rPr lang="en-US" b="0" i="1" smtClean="0">
                              <a:solidFill>
                                <a:srgbClr val="0070C0"/>
                              </a:solidFill>
                              <a:latin typeface="Cambria Math" panose="02040503050406030204" pitchFamily="18" charset="0"/>
                            </a:rPr>
                            <m:t>3</m:t>
                          </m:r>
                        </m:sup>
                      </m:sSup>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𝑎𝑥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𝑏</m:t>
                      </m:r>
                    </m:oMath>
                  </m:oMathPara>
                </a14:m>
                <a:endParaRPr lang="en-US" b="0" dirty="0">
                  <a:solidFill>
                    <a:srgbClr val="0070C0"/>
                  </a:solidFill>
                </a:endParaRPr>
              </a:p>
              <a:p>
                <a:pPr marL="400050" lvl="1" indent="0">
                  <a:buNone/>
                </a:pPr>
                <a:r>
                  <a:rPr lang="en-EE" dirty="0"/>
                  <a:t>kus </a:t>
                </a:r>
                <a14:m>
                  <m:oMath xmlns:m="http://schemas.openxmlformats.org/officeDocument/2006/math">
                    <m:r>
                      <a:rPr lang="en-US" b="0" i="1" smtClean="0">
                        <a:solidFill>
                          <a:srgbClr val="0070C0"/>
                        </a:solidFill>
                        <a:latin typeface="Cambria Math" panose="02040503050406030204" pitchFamily="18" charset="0"/>
                      </a:rPr>
                      <m:t>𝑎</m:t>
                    </m:r>
                    <m:r>
                      <a:rPr lang="en-US" b="0" i="0"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𝑏</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𝐾</m:t>
                    </m:r>
                  </m:oMath>
                </a14:m>
                <a:r>
                  <a:rPr lang="en-EE" dirty="0">
                    <a:solidFill>
                      <a:srgbClr val="0070C0"/>
                    </a:solidFill>
                  </a:rPr>
                  <a:t> </a:t>
                </a:r>
                <a:r>
                  <a:rPr lang="en-GB" dirty="0"/>
                  <a:t>o</a:t>
                </a:r>
                <a:r>
                  <a:rPr lang="en-EE" dirty="0"/>
                  <a:t>n fikseeritud parameetrid.</a:t>
                </a:r>
              </a:p>
              <a:p>
                <a:r>
                  <a:rPr lang="en-EE" dirty="0"/>
                  <a:t>EK omadused sõltuvad baaskorpusest </a:t>
                </a:r>
                <a14:m>
                  <m:oMath xmlns:m="http://schemas.openxmlformats.org/officeDocument/2006/math">
                    <m:r>
                      <a:rPr lang="en-US" b="0" i="1" smtClean="0">
                        <a:solidFill>
                          <a:srgbClr val="0070C0"/>
                        </a:solidFill>
                        <a:latin typeface="Cambria Math" panose="02040503050406030204" pitchFamily="18" charset="0"/>
                        <a:ea typeface="Cambria Math" panose="02040503050406030204" pitchFamily="18" charset="0"/>
                      </a:rPr>
                      <m:t>𝐾</m:t>
                    </m:r>
                  </m:oMath>
                </a14:m>
                <a:r>
                  <a:rPr lang="en-EE" dirty="0"/>
                  <a:t> ning iga korpuse puhul on EK taga sügav matemaatika</a:t>
                </a:r>
              </a:p>
              <a:p>
                <a:pPr lvl="1"/>
                <a:r>
                  <a:rPr lang="en-EE" dirty="0"/>
                  <a:t>Andrew Wiles, FLT tõestus – suur osa on seal E</a:t>
                </a:r>
                <a:r>
                  <a:rPr lang="en-GB" dirty="0"/>
                  <a:t>K</a:t>
                </a:r>
                <a:r>
                  <a:rPr lang="en-EE" dirty="0"/>
                  <a:t>d</a:t>
                </a:r>
              </a:p>
              <a:p>
                <a:r>
                  <a:rPr lang="en-EE" dirty="0"/>
                  <a:t>Krüptograafias oleme tavaliselt huvitatud lõplikest korpustest </a:t>
                </a:r>
                <a14:m>
                  <m:oMath xmlns:m="http://schemas.openxmlformats.org/officeDocument/2006/math">
                    <m:sSub>
                      <m:sSubPr>
                        <m:ctrlPr>
                          <a:rPr lang="en-US" b="0" i="1" smtClean="0">
                            <a:solidFill>
                              <a:srgbClr val="0070C0"/>
                            </a:solidFill>
                            <a:latin typeface="Cambria Math" panose="02040503050406030204" pitchFamily="18" charset="0"/>
                            <a:ea typeface="Cambria Math" panose="02040503050406030204" pitchFamily="18" charset="0"/>
                          </a:rPr>
                        </m:ctrlPr>
                      </m:sSubPr>
                      <m:e>
                        <m:r>
                          <a:rPr lang="en-US" b="0" i="1" smtClean="0">
                            <a:solidFill>
                              <a:srgbClr val="0070C0"/>
                            </a:solidFill>
                            <a:latin typeface="Cambria Math" panose="02040503050406030204" pitchFamily="18" charset="0"/>
                            <a:ea typeface="Cambria Math" panose="02040503050406030204" pitchFamily="18" charset="0"/>
                          </a:rPr>
                          <m:t>𝐾</m:t>
                        </m:r>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ℤ</m:t>
                        </m:r>
                      </m:e>
                      <m:sub>
                        <m:r>
                          <a:rPr lang="en-US" b="0" i="1" smtClean="0">
                            <a:solidFill>
                              <a:srgbClr val="0070C0"/>
                            </a:solidFill>
                            <a:latin typeface="Cambria Math" panose="02040503050406030204" pitchFamily="18" charset="0"/>
                            <a:ea typeface="Cambria Math" panose="02040503050406030204" pitchFamily="18" charset="0"/>
                          </a:rPr>
                          <m:t>𝑝</m:t>
                        </m:r>
                      </m:sub>
                    </m:sSub>
                  </m:oMath>
                </a14:m>
                <a:r>
                  <a:rPr lang="en-EE" dirty="0"/>
                  <a:t>, mille järk on algarv </a:t>
                </a:r>
                <a14:m>
                  <m:oMath xmlns:m="http://schemas.openxmlformats.org/officeDocument/2006/math">
                    <m:r>
                      <a:rPr lang="en-US" b="0" i="1" smtClean="0">
                        <a:solidFill>
                          <a:srgbClr val="0070C0"/>
                        </a:solidFill>
                        <a:latin typeface="Cambria Math" panose="02040503050406030204" pitchFamily="18" charset="0"/>
                        <a:ea typeface="Cambria Math" panose="02040503050406030204" pitchFamily="18" charset="0"/>
                      </a:rPr>
                      <m:t>𝑝</m:t>
                    </m:r>
                  </m:oMath>
                </a14:m>
                <a:r>
                  <a:rPr lang="en-EE" dirty="0"/>
                  <a:t>, kuid vaadeldakse ka teisi lõplikke korpusi</a:t>
                </a:r>
              </a:p>
            </p:txBody>
          </p:sp>
        </mc:Choice>
        <mc:Fallback>
          <p:sp>
            <p:nvSpPr>
              <p:cNvPr id="3" name="Content Placeholder 2">
                <a:extLst>
                  <a:ext uri="{FF2B5EF4-FFF2-40B4-BE49-F238E27FC236}">
                    <a16:creationId xmlns:a16="http://schemas.microsoft.com/office/drawing/2014/main" id="{0A3F695E-335C-036E-14FC-DFF4646B06C5}"/>
                  </a:ext>
                </a:extLst>
              </p:cNvPr>
              <p:cNvSpPr>
                <a:spLocks noGrp="1" noRot="1" noChangeAspect="1" noMove="1" noResize="1" noEditPoints="1" noAdjustHandles="1" noChangeArrowheads="1" noChangeShapeType="1" noTextEdit="1"/>
              </p:cNvSpPr>
              <p:nvPr>
                <p:ph idx="1"/>
              </p:nvPr>
            </p:nvSpPr>
            <p:spPr>
              <a:xfrm>
                <a:off x="677333" y="2160589"/>
                <a:ext cx="6684165" cy="3880773"/>
              </a:xfrm>
              <a:blipFill>
                <a:blip r:embed="rId3"/>
                <a:stretch>
                  <a:fillRect l="-190" t="-326" r="-1139"/>
                </a:stretch>
              </a:blipFill>
            </p:spPr>
            <p:txBody>
              <a:bodyPr/>
              <a:lstStyle/>
              <a:p>
                <a:r>
                  <a:rPr lang="en-EE">
                    <a:noFill/>
                  </a:rPr>
                  <a:t> </a:t>
                </a:r>
              </a:p>
            </p:txBody>
          </p:sp>
        </mc:Fallback>
      </mc:AlternateContent>
    </p:spTree>
    <p:extLst>
      <p:ext uri="{BB962C8B-B14F-4D97-AF65-F5344CB8AC3E}">
        <p14:creationId xmlns:p14="http://schemas.microsoft.com/office/powerpoint/2010/main" val="67683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CDB37-48F3-022E-3010-ED1BAFA576B0}"/>
              </a:ext>
            </a:extLst>
          </p:cNvPr>
          <p:cNvSpPr>
            <a:spLocks noGrp="1"/>
          </p:cNvSpPr>
          <p:nvPr>
            <p:ph type="title"/>
          </p:nvPr>
        </p:nvSpPr>
        <p:spPr/>
        <p:txBody>
          <a:bodyPr/>
          <a:lstStyle/>
          <a:p>
            <a:r>
              <a:rPr lang="en-EE" dirty="0"/>
              <a:t>Elliptilise kõvera rühm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F351580-B9F2-8FD9-DDDF-BFA8E4D9D007}"/>
                  </a:ext>
                </a:extLst>
              </p:cNvPr>
              <p:cNvSpPr>
                <a:spLocks noGrp="1"/>
              </p:cNvSpPr>
              <p:nvPr>
                <p:ph idx="1"/>
              </p:nvPr>
            </p:nvSpPr>
            <p:spPr>
              <a:xfrm>
                <a:off x="677334" y="2160589"/>
                <a:ext cx="6885290" cy="3880773"/>
              </a:xfrm>
            </p:spPr>
            <p:txBody>
              <a:bodyPr>
                <a:normAutofit fontScale="92500" lnSpcReduction="10000"/>
              </a:bodyPr>
              <a:lstStyle/>
              <a:p>
                <a:r>
                  <a:rPr lang="en-EE" sz="2600" dirty="0"/>
                  <a:t>Klassikaline matemaatika tulemus: iga sirge lõikab elliptilist kõverat kolmes punktis</a:t>
                </a:r>
              </a:p>
              <a:p>
                <a:r>
                  <a:rPr lang="en-EE" sz="2600" dirty="0"/>
                  <a:t>Täpsustused:</a:t>
                </a:r>
              </a:p>
              <a:p>
                <a:pPr lvl="1"/>
                <a:r>
                  <a:rPr lang="en-EE" sz="2400" dirty="0"/>
                  <a:t>EK-sse loetakse kuuluvat ka lõpmatuspunkti </a:t>
                </a:r>
                <a14:m>
                  <m:oMath xmlns:m="http://schemas.openxmlformats.org/officeDocument/2006/math">
                    <m:r>
                      <a:rPr lang="en-US" sz="2400" b="0" i="1" smtClean="0">
                        <a:solidFill>
                          <a:srgbClr val="0070C0"/>
                        </a:solidFill>
                        <a:latin typeface="Cambria Math" panose="02040503050406030204" pitchFamily="18" charset="0"/>
                        <a:ea typeface="Cambria Math" panose="02040503050406030204" pitchFamily="18" charset="0"/>
                      </a:rPr>
                      <m:t>𝑂</m:t>
                    </m:r>
                  </m:oMath>
                </a14:m>
                <a:r>
                  <a:rPr lang="en-EE" sz="2400" dirty="0"/>
                  <a:t>, mis on intuitiivselt </a:t>
                </a:r>
                <a:r>
                  <a:rPr lang="en-EE" sz="2400" i="1" dirty="0">
                    <a:solidFill>
                      <a:srgbClr val="0070C0"/>
                    </a:solidFill>
                  </a:rPr>
                  <a:t>y</a:t>
                </a:r>
                <a:r>
                  <a:rPr lang="en-EE" sz="2400" dirty="0"/>
                  <a:t>-telje lõpmatuses nii üleval kui all. Iga vertikaalne sirge läbib </a:t>
                </a:r>
                <a14:m>
                  <m:oMath xmlns:m="http://schemas.openxmlformats.org/officeDocument/2006/math">
                    <m:r>
                      <a:rPr lang="en-US" sz="2400" i="1">
                        <a:solidFill>
                          <a:srgbClr val="0070C0"/>
                        </a:solidFill>
                        <a:latin typeface="Cambria Math" panose="02040503050406030204" pitchFamily="18" charset="0"/>
                        <a:ea typeface="Cambria Math" panose="02040503050406030204" pitchFamily="18" charset="0"/>
                      </a:rPr>
                      <m:t>𝑂</m:t>
                    </m:r>
                  </m:oMath>
                </a14:m>
                <a:r>
                  <a:rPr lang="en-EE" sz="2400" dirty="0"/>
                  <a:t>-d vähemalt üks kord</a:t>
                </a:r>
              </a:p>
              <a:p>
                <a:pPr lvl="1"/>
                <a:r>
                  <a:rPr lang="en-EE" sz="2400" dirty="0"/>
                  <a:t>Puutuja läbib puutepunkti kaks korda</a:t>
                </a:r>
              </a:p>
              <a:p>
                <a:r>
                  <a:rPr lang="en-EE" sz="2600" dirty="0"/>
                  <a:t>Formaalselt tuleks EK defineerida projektiivses ruumis</a:t>
                </a:r>
              </a:p>
            </p:txBody>
          </p:sp>
        </mc:Choice>
        <mc:Fallback>
          <p:sp>
            <p:nvSpPr>
              <p:cNvPr id="3" name="Content Placeholder 2">
                <a:extLst>
                  <a:ext uri="{FF2B5EF4-FFF2-40B4-BE49-F238E27FC236}">
                    <a16:creationId xmlns:a16="http://schemas.microsoft.com/office/drawing/2014/main" id="{CF351580-B9F2-8FD9-DDDF-BFA8E4D9D007}"/>
                  </a:ext>
                </a:extLst>
              </p:cNvPr>
              <p:cNvSpPr>
                <a:spLocks noGrp="1" noRot="1" noChangeAspect="1" noMove="1" noResize="1" noEditPoints="1" noAdjustHandles="1" noChangeArrowheads="1" noChangeShapeType="1" noTextEdit="1"/>
              </p:cNvSpPr>
              <p:nvPr>
                <p:ph idx="1"/>
              </p:nvPr>
            </p:nvSpPr>
            <p:spPr>
              <a:xfrm>
                <a:off x="677334" y="2160589"/>
                <a:ext cx="6885290" cy="3880773"/>
              </a:xfrm>
              <a:blipFill>
                <a:blip r:embed="rId2"/>
                <a:stretch>
                  <a:fillRect l="-737" t="-1954" r="-737" b="-651"/>
                </a:stretch>
              </a:blipFill>
            </p:spPr>
            <p:txBody>
              <a:bodyPr/>
              <a:lstStyle/>
              <a:p>
                <a:r>
                  <a:rPr lang="en-EE">
                    <a:noFill/>
                  </a:rPr>
                  <a:t> </a:t>
                </a:r>
              </a:p>
            </p:txBody>
          </p:sp>
        </mc:Fallback>
      </mc:AlternateContent>
      <p:pic>
        <p:nvPicPr>
          <p:cNvPr id="7" name="Picture 6" descr="A graph of a function&#10;&#10;Description automatically generated">
            <a:extLst>
              <a:ext uri="{FF2B5EF4-FFF2-40B4-BE49-F238E27FC236}">
                <a16:creationId xmlns:a16="http://schemas.microsoft.com/office/drawing/2014/main" id="{205D4022-0EAC-2B32-2AAA-0325D0730200}"/>
              </a:ext>
            </a:extLst>
          </p:cNvPr>
          <p:cNvPicPr>
            <a:picLocks noChangeAspect="1"/>
          </p:cNvPicPr>
          <p:nvPr/>
        </p:nvPicPr>
        <p:blipFill>
          <a:blip r:embed="rId3"/>
          <a:stretch>
            <a:fillRect/>
          </a:stretch>
        </p:blipFill>
        <p:spPr>
          <a:xfrm>
            <a:off x="7346801" y="2288316"/>
            <a:ext cx="4533900" cy="3873500"/>
          </a:xfrm>
          <a:prstGeom prst="rect">
            <a:avLst/>
          </a:prstGeom>
        </p:spPr>
      </p:pic>
      <p:cxnSp>
        <p:nvCxnSpPr>
          <p:cNvPr id="9" name="Straight Connector 8">
            <a:extLst>
              <a:ext uri="{FF2B5EF4-FFF2-40B4-BE49-F238E27FC236}">
                <a16:creationId xmlns:a16="http://schemas.microsoft.com/office/drawing/2014/main" id="{08A5995E-499E-01BD-0F8B-C6EC569783E3}"/>
              </a:ext>
            </a:extLst>
          </p:cNvPr>
          <p:cNvCxnSpPr>
            <a:cxnSpLocks/>
          </p:cNvCxnSpPr>
          <p:nvPr/>
        </p:nvCxnSpPr>
        <p:spPr>
          <a:xfrm>
            <a:off x="9274002" y="1549101"/>
            <a:ext cx="0" cy="482040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DF8B0DA-218C-0E0A-7275-F8379DBB55F6}"/>
              </a:ext>
            </a:extLst>
          </p:cNvPr>
          <p:cNvCxnSpPr>
            <a:cxnSpLocks/>
          </p:cNvCxnSpPr>
          <p:nvPr/>
        </p:nvCxnSpPr>
        <p:spPr>
          <a:xfrm flipH="1">
            <a:off x="7700582" y="2669615"/>
            <a:ext cx="3146840" cy="867451"/>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266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CDB37-48F3-022E-3010-ED1BAFA576B0}"/>
              </a:ext>
            </a:extLst>
          </p:cNvPr>
          <p:cNvSpPr>
            <a:spLocks noGrp="1"/>
          </p:cNvSpPr>
          <p:nvPr>
            <p:ph type="title"/>
          </p:nvPr>
        </p:nvSpPr>
        <p:spPr/>
        <p:txBody>
          <a:bodyPr/>
          <a:lstStyle/>
          <a:p>
            <a:r>
              <a:rPr lang="en-EE" dirty="0"/>
              <a:t>Elliptilise kõvera rühm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F351580-B9F2-8FD9-DDDF-BFA8E4D9D007}"/>
                  </a:ext>
                </a:extLst>
              </p:cNvPr>
              <p:cNvSpPr>
                <a:spLocks noGrp="1"/>
              </p:cNvSpPr>
              <p:nvPr>
                <p:ph idx="1"/>
              </p:nvPr>
            </p:nvSpPr>
            <p:spPr>
              <a:xfrm>
                <a:off x="677334" y="2160589"/>
                <a:ext cx="6885290" cy="3880773"/>
              </a:xfrm>
            </p:spPr>
            <p:txBody>
              <a:bodyPr>
                <a:normAutofit lnSpcReduction="10000"/>
              </a:bodyPr>
              <a:lstStyle/>
              <a:p>
                <a:r>
                  <a:rPr lang="en-EE" b="1" dirty="0"/>
                  <a:t>Definitsioon. </a:t>
                </a:r>
                <a:r>
                  <a:rPr lang="en-EE" dirty="0"/>
                  <a:t>Olgu </a:t>
                </a:r>
                <a14:m>
                  <m:oMath xmlns:m="http://schemas.openxmlformats.org/officeDocument/2006/math">
                    <m:r>
                      <a:rPr lang="en-US" b="0" i="1" smtClean="0">
                        <a:solidFill>
                          <a:srgbClr val="0070C0"/>
                        </a:solidFill>
                        <a:latin typeface="Cambria Math" panose="02040503050406030204" pitchFamily="18" charset="0"/>
                        <a:ea typeface="Cambria Math" panose="02040503050406030204" pitchFamily="18" charset="0"/>
                      </a:rPr>
                      <m:t>𝑃</m:t>
                    </m:r>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𝑄</m:t>
                    </m:r>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𝐸</m:t>
                    </m:r>
                  </m:oMath>
                </a14:m>
                <a:r>
                  <a:rPr lang="en-EE" dirty="0"/>
                  <a:t>. </a:t>
                </a:r>
                <a:r>
                  <a:rPr lang="en-US" dirty="0" err="1"/>
                  <a:t>Läbigu</a:t>
                </a:r>
                <a:r>
                  <a:rPr lang="en-US" dirty="0"/>
                  <a:t> </a:t>
                </a:r>
                <a:r>
                  <a:rPr lang="en-US" dirty="0" err="1"/>
                  <a:t>sirge</a:t>
                </a:r>
                <a:r>
                  <a:rPr lang="en-US" dirty="0"/>
                  <a:t> </a:t>
                </a:r>
                <a:r>
                  <a:rPr lang="en-US" dirty="0" err="1"/>
                  <a:t>punkte</a:t>
                </a:r>
                <a:r>
                  <a:rPr lang="en-US" dirty="0"/>
                  <a:t> </a:t>
                </a:r>
                <a14:m>
                  <m:oMath xmlns:m="http://schemas.openxmlformats.org/officeDocument/2006/math">
                    <m:r>
                      <a:rPr lang="en-US" i="1">
                        <a:solidFill>
                          <a:srgbClr val="0070C0"/>
                        </a:solidFill>
                        <a:latin typeface="Cambria Math" panose="02040503050406030204" pitchFamily="18" charset="0"/>
                        <a:ea typeface="Cambria Math" panose="02040503050406030204" pitchFamily="18" charset="0"/>
                      </a:rPr>
                      <m:t>𝑃</m:t>
                    </m:r>
                    <m:r>
                      <a:rPr lang="en-US"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𝑄</m:t>
                    </m:r>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𝑅</m:t>
                    </m:r>
                  </m:oMath>
                </a14:m>
                <a:r>
                  <a:rPr lang="en-EE" dirty="0"/>
                  <a:t>. Sellisel juhul me defineerime </a:t>
                </a:r>
                <a14:m>
                  <m:oMath xmlns:m="http://schemas.openxmlformats.org/officeDocument/2006/math">
                    <m:r>
                      <a:rPr lang="en-US" i="1">
                        <a:solidFill>
                          <a:srgbClr val="0070C0"/>
                        </a:solidFill>
                        <a:latin typeface="Cambria Math" panose="02040503050406030204" pitchFamily="18" charset="0"/>
                        <a:ea typeface="Cambria Math" panose="02040503050406030204" pitchFamily="18" charset="0"/>
                      </a:rPr>
                      <m:t>𝑃</m:t>
                    </m:r>
                    <m:r>
                      <a:rPr lang="en-US" b="0" i="1" smtClean="0">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𝑄</m:t>
                    </m:r>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𝑅</m:t>
                    </m:r>
                  </m:oMath>
                </a14:m>
                <a:r>
                  <a:rPr lang="en-EE" dirty="0"/>
                  <a:t>, kus </a:t>
                </a:r>
                <a14:m>
                  <m:oMath xmlns:m="http://schemas.openxmlformats.org/officeDocument/2006/math">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𝑅</m:t>
                    </m:r>
                  </m:oMath>
                </a14:m>
                <a:r>
                  <a:rPr lang="en-EE" dirty="0"/>
                  <a:t> on punkti </a:t>
                </a:r>
                <a14:m>
                  <m:oMath xmlns:m="http://schemas.openxmlformats.org/officeDocument/2006/math">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𝑅</m:t>
                    </m:r>
                  </m:oMath>
                </a14:m>
                <a:r>
                  <a:rPr lang="en-EE" dirty="0"/>
                  <a:t> peegeldus </a:t>
                </a:r>
                <a14:m>
                  <m:oMath xmlns:m="http://schemas.openxmlformats.org/officeDocument/2006/math">
                    <m:r>
                      <a:rPr lang="en-US" b="0" i="1" smtClean="0">
                        <a:solidFill>
                          <a:srgbClr val="0070C0"/>
                        </a:solidFill>
                        <a:latin typeface="Cambria Math" panose="02040503050406030204" pitchFamily="18" charset="0"/>
                        <a:ea typeface="Cambria Math" panose="02040503050406030204" pitchFamily="18" charset="0"/>
                      </a:rPr>
                      <m:t>𝑦</m:t>
                    </m:r>
                  </m:oMath>
                </a14:m>
                <a:r>
                  <a:rPr lang="en-EE" dirty="0"/>
                  <a:t>-telje suhtes. (</a:t>
                </a:r>
                <a14:m>
                  <m:oMath xmlns:m="http://schemas.openxmlformats.org/officeDocument/2006/math">
                    <m:r>
                      <a:rPr lang="en-US" b="0" i="0" smtClean="0">
                        <a:solidFill>
                          <a:srgbClr val="0070C0"/>
                        </a:solidFill>
                        <a:latin typeface="Cambria Math" panose="02040503050406030204" pitchFamily="18" charset="0"/>
                        <a:ea typeface="Cambria Math" panose="02040503050406030204" pitchFamily="18" charset="0"/>
                      </a:rPr>
                      <m:t>−</m:t>
                    </m:r>
                    <m:d>
                      <m:dPr>
                        <m:ctrlPr>
                          <a:rPr lang="en-US" b="0" i="0" smtClean="0">
                            <a:solidFill>
                              <a:srgbClr val="0070C0"/>
                            </a:solidFill>
                            <a:latin typeface="Cambria Math" panose="02040503050406030204" pitchFamily="18" charset="0"/>
                            <a:ea typeface="Cambria Math" panose="02040503050406030204" pitchFamily="18" charset="0"/>
                          </a:rPr>
                        </m:ctrlPr>
                      </m:dPr>
                      <m:e>
                        <m:r>
                          <a:rPr lang="en-US" b="0" i="1" smtClean="0">
                            <a:solidFill>
                              <a:srgbClr val="0070C0"/>
                            </a:solidFill>
                            <a:latin typeface="Cambria Math" panose="02040503050406030204" pitchFamily="18" charset="0"/>
                            <a:ea typeface="Cambria Math" panose="02040503050406030204" pitchFamily="18" charset="0"/>
                          </a:rPr>
                          <m:t>𝑥</m:t>
                        </m:r>
                        <m:r>
                          <a:rPr lang="en-US" b="0" i="0"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𝑦</m:t>
                        </m:r>
                      </m:e>
                    </m:d>
                    <m:r>
                      <a:rPr lang="en-US" b="0" i="0" smtClean="0">
                        <a:solidFill>
                          <a:srgbClr val="0070C0"/>
                        </a:solidFill>
                        <a:latin typeface="Cambria Math" panose="02040503050406030204" pitchFamily="18" charset="0"/>
                        <a:ea typeface="Cambria Math" panose="02040503050406030204" pitchFamily="18" charset="0"/>
                      </a:rPr>
                      <m:t>=</m:t>
                    </m:r>
                    <m:d>
                      <m:dPr>
                        <m:ctrlPr>
                          <a:rPr lang="en-US" b="0" i="0" smtClean="0">
                            <a:solidFill>
                              <a:srgbClr val="0070C0"/>
                            </a:solidFill>
                            <a:latin typeface="Cambria Math" panose="02040503050406030204" pitchFamily="18" charset="0"/>
                            <a:ea typeface="Cambria Math" panose="02040503050406030204" pitchFamily="18" charset="0"/>
                          </a:rPr>
                        </m:ctrlPr>
                      </m:dPr>
                      <m:e>
                        <m:r>
                          <m:rPr>
                            <m:sty m:val="p"/>
                          </m:rPr>
                          <a:rPr lang="en-US" b="0" i="0" smtClean="0">
                            <a:solidFill>
                              <a:srgbClr val="0070C0"/>
                            </a:solidFill>
                            <a:latin typeface="Cambria Math" panose="02040503050406030204" pitchFamily="18" charset="0"/>
                            <a:ea typeface="Cambria Math" panose="02040503050406030204" pitchFamily="18" charset="0"/>
                          </a:rPr>
                          <m:t>x</m:t>
                        </m:r>
                        <m:r>
                          <a:rPr lang="en-US" b="0" i="0" smtClean="0">
                            <a:solidFill>
                              <a:srgbClr val="0070C0"/>
                            </a:solidFill>
                            <a:latin typeface="Cambria Math" panose="02040503050406030204" pitchFamily="18" charset="0"/>
                            <a:ea typeface="Cambria Math" panose="02040503050406030204" pitchFamily="18" charset="0"/>
                          </a:rPr>
                          <m:t>,−</m:t>
                        </m:r>
                        <m:r>
                          <m:rPr>
                            <m:sty m:val="p"/>
                          </m:rPr>
                          <a:rPr lang="en-US" b="0" i="0" smtClean="0">
                            <a:solidFill>
                              <a:srgbClr val="0070C0"/>
                            </a:solidFill>
                            <a:latin typeface="Cambria Math" panose="02040503050406030204" pitchFamily="18" charset="0"/>
                            <a:ea typeface="Cambria Math" panose="02040503050406030204" pitchFamily="18" charset="0"/>
                          </a:rPr>
                          <m:t>y</m:t>
                        </m:r>
                      </m:e>
                    </m:d>
                  </m:oMath>
                </a14:m>
                <a:r>
                  <a:rPr lang="en-EE" dirty="0"/>
                  <a:t>, </a:t>
                </a:r>
                <a14:m>
                  <m:oMath xmlns:m="http://schemas.openxmlformats.org/officeDocument/2006/math">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𝑂</m:t>
                    </m:r>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𝑂</m:t>
                    </m:r>
                  </m:oMath>
                </a14:m>
                <a:r>
                  <a:rPr lang="en-EE" dirty="0"/>
                  <a:t>).</a:t>
                </a:r>
              </a:p>
              <a:p>
                <a:pPr lvl="1"/>
                <a14:m>
                  <m:oMath xmlns:m="http://schemas.openxmlformats.org/officeDocument/2006/math">
                    <m:r>
                      <a:rPr lang="en-US" b="0" i="1" smtClean="0">
                        <a:solidFill>
                          <a:srgbClr val="0070C0"/>
                        </a:solidFill>
                        <a:latin typeface="Cambria Math" panose="02040503050406030204" pitchFamily="18" charset="0"/>
                        <a:ea typeface="Cambria Math" panose="02040503050406030204" pitchFamily="18" charset="0"/>
                      </a:rPr>
                      <m:t>𝑂</m:t>
                    </m:r>
                  </m:oMath>
                </a14:m>
                <a:r>
                  <a:rPr lang="en-EE" dirty="0"/>
                  <a:t> on ühikelement, </a:t>
                </a:r>
                <a14:m>
                  <m:oMath xmlns:m="http://schemas.openxmlformats.org/officeDocument/2006/math">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𝑅</m:t>
                    </m:r>
                  </m:oMath>
                </a14:m>
                <a:r>
                  <a:rPr lang="en-EE" dirty="0">
                    <a:solidFill>
                      <a:srgbClr val="0070C0"/>
                    </a:solidFill>
                  </a:rPr>
                  <a:t> </a:t>
                </a:r>
                <a:r>
                  <a:rPr lang="en-EE" dirty="0"/>
                  <a:t>on pöördelement</a:t>
                </a:r>
              </a:p>
              <a:p>
                <a:r>
                  <a:rPr lang="en-EE" dirty="0"/>
                  <a:t>Punktide liitmise valemid saab tavalist geomeetriat kasutades välja mõelda.</a:t>
                </a:r>
              </a:p>
              <a:p>
                <a:r>
                  <a:rPr lang="en-EE" dirty="0"/>
                  <a:t>Arvesse tuleb võtta erandeid: </a:t>
                </a:r>
                <a14:m>
                  <m:oMath xmlns:m="http://schemas.openxmlformats.org/officeDocument/2006/math">
                    <m:r>
                      <a:rPr lang="en-US" b="0" i="1" smtClean="0">
                        <a:solidFill>
                          <a:srgbClr val="0070C0"/>
                        </a:solidFill>
                        <a:latin typeface="Cambria Math" panose="02040503050406030204" pitchFamily="18" charset="0"/>
                        <a:ea typeface="Cambria Math" panose="02040503050406030204" pitchFamily="18" charset="0"/>
                      </a:rPr>
                      <m:t>𝑃</m:t>
                    </m:r>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𝑄</m:t>
                    </m:r>
                  </m:oMath>
                </a14:m>
                <a:r>
                  <a:rPr lang="en-EE" dirty="0"/>
                  <a:t> puhul on sirgeks puutuja, ning </a:t>
                </a:r>
                <a14:m>
                  <m:oMath xmlns:m="http://schemas.openxmlformats.org/officeDocument/2006/math">
                    <m:r>
                      <a:rPr lang="en-US" b="0" i="1" smtClean="0">
                        <a:solidFill>
                          <a:srgbClr val="0070C0"/>
                        </a:solidFill>
                        <a:latin typeface="Cambria Math" panose="02040503050406030204" pitchFamily="18" charset="0"/>
                      </a:rPr>
                      <m:t>𝑂</m:t>
                    </m:r>
                  </m:oMath>
                </a14:m>
                <a:r>
                  <a:rPr lang="en-EE" dirty="0"/>
                  <a:t> puhul defineeritakse ntks </a:t>
                </a:r>
                <a14:m>
                  <m:oMath xmlns:m="http://schemas.openxmlformats.org/officeDocument/2006/math">
                    <m:r>
                      <a:rPr lang="en-US" b="0" i="1" smtClean="0">
                        <a:solidFill>
                          <a:srgbClr val="0070C0"/>
                        </a:solidFill>
                        <a:latin typeface="Cambria Math" panose="02040503050406030204" pitchFamily="18" charset="0"/>
                      </a:rPr>
                      <m:t>𝑂</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𝑂</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𝑂</m:t>
                    </m:r>
                  </m:oMath>
                </a14:m>
                <a:endParaRPr lang="en-EE" dirty="0">
                  <a:solidFill>
                    <a:srgbClr val="0070C0"/>
                  </a:solidFill>
                </a:endParaRPr>
              </a:p>
              <a:p>
                <a:r>
                  <a:rPr lang="en-EE" dirty="0"/>
                  <a:t>Rühmaaksioomide kehtivust saab vahetult valemite põhjal kontrollida </a:t>
                </a:r>
                <a:r>
                  <a:rPr lang="en-EE" dirty="0">
                    <a:solidFill>
                      <a:schemeClr val="bg1">
                        <a:lumMod val="50000"/>
                      </a:schemeClr>
                    </a:solidFill>
                  </a:rPr>
                  <a:t>// assotsiatiivsus </a:t>
                </a:r>
                <a:r>
                  <a:rPr lang="en-EE" b="1" dirty="0">
                    <a:solidFill>
                      <a:schemeClr val="bg1">
                        <a:lumMod val="50000"/>
                      </a:schemeClr>
                    </a:solidFill>
                  </a:rPr>
                  <a:t>ei ole </a:t>
                </a:r>
                <a:r>
                  <a:rPr lang="en-EE" dirty="0">
                    <a:solidFill>
                      <a:schemeClr val="bg1">
                        <a:lumMod val="50000"/>
                      </a:schemeClr>
                    </a:solidFill>
                  </a:rPr>
                  <a:t>triviaalne!</a:t>
                </a:r>
              </a:p>
              <a:p>
                <a:r>
                  <a:rPr lang="en-EE" dirty="0"/>
                  <a:t>NB: joonis on toodud korpuse </a:t>
                </a:r>
                <a14:m>
                  <m:oMath xmlns:m="http://schemas.openxmlformats.org/officeDocument/2006/math">
                    <m:r>
                      <a:rPr lang="en-EE" i="1" smtClean="0">
                        <a:solidFill>
                          <a:srgbClr val="0070C0"/>
                        </a:solidFill>
                        <a:latin typeface="Cambria Math" panose="02040503050406030204" pitchFamily="18" charset="0"/>
                        <a:ea typeface="Cambria Math" panose="02040503050406030204" pitchFamily="18" charset="0"/>
                      </a:rPr>
                      <m:t>ℝ</m:t>
                    </m:r>
                  </m:oMath>
                </a14:m>
                <a:r>
                  <a:rPr lang="en-EE" dirty="0"/>
                  <a:t> jaoks, aga samad valemid kehtivad suvalise korpuse korral</a:t>
                </a:r>
              </a:p>
            </p:txBody>
          </p:sp>
        </mc:Choice>
        <mc:Fallback>
          <p:sp>
            <p:nvSpPr>
              <p:cNvPr id="3" name="Content Placeholder 2">
                <a:extLst>
                  <a:ext uri="{FF2B5EF4-FFF2-40B4-BE49-F238E27FC236}">
                    <a16:creationId xmlns:a16="http://schemas.microsoft.com/office/drawing/2014/main" id="{CF351580-B9F2-8FD9-DDDF-BFA8E4D9D007}"/>
                  </a:ext>
                </a:extLst>
              </p:cNvPr>
              <p:cNvSpPr>
                <a:spLocks noGrp="1" noRot="1" noChangeAspect="1" noMove="1" noResize="1" noEditPoints="1" noAdjustHandles="1" noChangeArrowheads="1" noChangeShapeType="1" noTextEdit="1"/>
              </p:cNvSpPr>
              <p:nvPr>
                <p:ph idx="1"/>
              </p:nvPr>
            </p:nvSpPr>
            <p:spPr>
              <a:xfrm>
                <a:off x="677334" y="2160589"/>
                <a:ext cx="6885290" cy="3880773"/>
              </a:xfrm>
              <a:blipFill>
                <a:blip r:embed="rId2"/>
                <a:stretch>
                  <a:fillRect l="-184" t="-977"/>
                </a:stretch>
              </a:blipFill>
            </p:spPr>
            <p:txBody>
              <a:bodyPr/>
              <a:lstStyle/>
              <a:p>
                <a:r>
                  <a:rPr lang="en-EE">
                    <a:noFill/>
                  </a:rPr>
                  <a:t> </a:t>
                </a:r>
              </a:p>
            </p:txBody>
          </p:sp>
        </mc:Fallback>
      </mc:AlternateContent>
      <p:pic>
        <p:nvPicPr>
          <p:cNvPr id="7" name="Picture 6" descr="A graph of a function&#10;&#10;Description automatically generated">
            <a:extLst>
              <a:ext uri="{FF2B5EF4-FFF2-40B4-BE49-F238E27FC236}">
                <a16:creationId xmlns:a16="http://schemas.microsoft.com/office/drawing/2014/main" id="{205D4022-0EAC-2B32-2AAA-0325D0730200}"/>
              </a:ext>
            </a:extLst>
          </p:cNvPr>
          <p:cNvPicPr>
            <a:picLocks noChangeAspect="1"/>
          </p:cNvPicPr>
          <p:nvPr/>
        </p:nvPicPr>
        <p:blipFill>
          <a:blip r:embed="rId3"/>
          <a:stretch>
            <a:fillRect/>
          </a:stretch>
        </p:blipFill>
        <p:spPr>
          <a:xfrm>
            <a:off x="7346801" y="2288316"/>
            <a:ext cx="4533900" cy="3873500"/>
          </a:xfrm>
          <a:prstGeom prst="rect">
            <a:avLst/>
          </a:prstGeom>
        </p:spPr>
      </p:pic>
      <p:grpSp>
        <p:nvGrpSpPr>
          <p:cNvPr id="8" name="Group 7">
            <a:extLst>
              <a:ext uri="{FF2B5EF4-FFF2-40B4-BE49-F238E27FC236}">
                <a16:creationId xmlns:a16="http://schemas.microsoft.com/office/drawing/2014/main" id="{556E8433-9DA4-695A-9F78-CF7DC52003C6}"/>
              </a:ext>
            </a:extLst>
          </p:cNvPr>
          <p:cNvGrpSpPr/>
          <p:nvPr/>
        </p:nvGrpSpPr>
        <p:grpSpPr>
          <a:xfrm>
            <a:off x="10738417" y="2288316"/>
            <a:ext cx="1183786" cy="3358169"/>
            <a:chOff x="10738417" y="2288316"/>
            <a:chExt cx="1183786" cy="3358169"/>
          </a:xfrm>
        </p:grpSpPr>
        <p:cxnSp>
          <p:nvCxnSpPr>
            <p:cNvPr id="4" name="Straight Connector 3">
              <a:extLst>
                <a:ext uri="{FF2B5EF4-FFF2-40B4-BE49-F238E27FC236}">
                  <a16:creationId xmlns:a16="http://schemas.microsoft.com/office/drawing/2014/main" id="{CA282987-367E-7462-F71C-691565CFCAFE}"/>
                </a:ext>
              </a:extLst>
            </p:cNvPr>
            <p:cNvCxnSpPr>
              <a:cxnSpLocks/>
            </p:cNvCxnSpPr>
            <p:nvPr/>
          </p:nvCxnSpPr>
          <p:spPr>
            <a:xfrm>
              <a:off x="10738417" y="2288316"/>
              <a:ext cx="0" cy="3358169"/>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43947E55-561F-F3F2-A3A8-4CBEA4DB6D69}"/>
                    </a:ext>
                  </a:extLst>
                </p:cNvPr>
                <p:cNvSpPr txBox="1"/>
                <p:nvPr/>
              </p:nvSpPr>
              <p:spPr>
                <a:xfrm>
                  <a:off x="10738417" y="5270278"/>
                  <a:ext cx="1183786" cy="307777"/>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𝑃</m:t>
                        </m:r>
                        <m:r>
                          <a:rPr lang="en-US" sz="1400" b="0" i="1" smtClean="0">
                            <a:latin typeface="Cambria Math" panose="02040503050406030204" pitchFamily="18" charset="0"/>
                          </a:rPr>
                          <m:t>+</m:t>
                        </m:r>
                        <m:r>
                          <a:rPr lang="en-US" sz="1400" b="0" i="1" smtClean="0">
                            <a:latin typeface="Cambria Math" panose="02040503050406030204" pitchFamily="18" charset="0"/>
                          </a:rPr>
                          <m:t>𝑄</m:t>
                        </m:r>
                        <m:r>
                          <a:rPr lang="en-US" sz="1400" b="0" i="1" smtClean="0">
                            <a:latin typeface="Cambria Math" panose="02040503050406030204" pitchFamily="18" charset="0"/>
                          </a:rPr>
                          <m:t>=−</m:t>
                        </m:r>
                        <m:r>
                          <a:rPr lang="en-US" sz="1400" b="0" i="1" smtClean="0">
                            <a:latin typeface="Cambria Math" panose="02040503050406030204" pitchFamily="18" charset="0"/>
                          </a:rPr>
                          <m:t>𝑅</m:t>
                        </m:r>
                      </m:oMath>
                    </m:oMathPara>
                  </a14:m>
                  <a:endParaRPr lang="en-EE" sz="1400" dirty="0"/>
                </a:p>
              </p:txBody>
            </p:sp>
          </mc:Choice>
          <mc:Fallback>
            <p:sp>
              <p:nvSpPr>
                <p:cNvPr id="6" name="TextBox 5">
                  <a:extLst>
                    <a:ext uri="{FF2B5EF4-FFF2-40B4-BE49-F238E27FC236}">
                      <a16:creationId xmlns:a16="http://schemas.microsoft.com/office/drawing/2014/main" id="{43947E55-561F-F3F2-A3A8-4CBEA4DB6D69}"/>
                    </a:ext>
                  </a:extLst>
                </p:cNvPr>
                <p:cNvSpPr txBox="1">
                  <a:spLocks noRot="1" noChangeAspect="1" noMove="1" noResize="1" noEditPoints="1" noAdjustHandles="1" noChangeArrowheads="1" noChangeShapeType="1" noTextEdit="1"/>
                </p:cNvSpPr>
                <p:nvPr/>
              </p:nvSpPr>
              <p:spPr>
                <a:xfrm>
                  <a:off x="10738417" y="5270278"/>
                  <a:ext cx="1183786" cy="307777"/>
                </a:xfrm>
                <a:prstGeom prst="rect">
                  <a:avLst/>
                </a:prstGeom>
                <a:blipFill>
                  <a:blip r:embed="rId4"/>
                  <a:stretch>
                    <a:fillRect b="-8000"/>
                  </a:stretch>
                </a:blipFill>
              </p:spPr>
              <p:txBody>
                <a:bodyPr/>
                <a:lstStyle/>
                <a:p>
                  <a:r>
                    <a:rPr lang="en-EE">
                      <a:noFill/>
                    </a:rPr>
                    <a:t> </a:t>
                  </a:r>
                </a:p>
              </p:txBody>
            </p:sp>
          </mc:Fallback>
        </mc:AlternateContent>
      </p:grpSp>
    </p:spTree>
    <p:extLst>
      <p:ext uri="{BB962C8B-B14F-4D97-AF65-F5344CB8AC3E}">
        <p14:creationId xmlns:p14="http://schemas.microsoft.com/office/powerpoint/2010/main" val="1109826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CDB37-48F3-022E-3010-ED1BAFA576B0}"/>
              </a:ext>
            </a:extLst>
          </p:cNvPr>
          <p:cNvSpPr>
            <a:spLocks noGrp="1"/>
          </p:cNvSpPr>
          <p:nvPr>
            <p:ph type="title"/>
          </p:nvPr>
        </p:nvSpPr>
        <p:spPr/>
        <p:txBody>
          <a:bodyPr/>
          <a:lstStyle/>
          <a:p>
            <a:r>
              <a:rPr lang="en-EE" dirty="0"/>
              <a:t>Miks elliptilised kõverad?</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F351580-B9F2-8FD9-DDDF-BFA8E4D9D007}"/>
                  </a:ext>
                </a:extLst>
              </p:cNvPr>
              <p:cNvSpPr>
                <a:spLocks noGrp="1"/>
              </p:cNvSpPr>
              <p:nvPr>
                <p:ph idx="1"/>
              </p:nvPr>
            </p:nvSpPr>
            <p:spPr>
              <a:xfrm>
                <a:off x="677333" y="2160589"/>
                <a:ext cx="8736173" cy="3880773"/>
              </a:xfrm>
            </p:spPr>
            <p:txBody>
              <a:bodyPr>
                <a:normAutofit/>
              </a:bodyPr>
              <a:lstStyle/>
              <a:p>
                <a:r>
                  <a:rPr lang="en-US" dirty="0"/>
                  <a:t>Elliptiliste </a:t>
                </a:r>
                <a:r>
                  <a:rPr lang="en-US" dirty="0" err="1"/>
                  <a:t>kõverate</a:t>
                </a:r>
                <a:r>
                  <a:rPr lang="en-US" dirty="0"/>
                  <a:t> </a:t>
                </a:r>
                <a:r>
                  <a:rPr lang="en-US" dirty="0" err="1"/>
                  <a:t>taga</a:t>
                </a:r>
                <a:r>
                  <a:rPr lang="en-US" dirty="0"/>
                  <a:t> on </a:t>
                </a:r>
                <a:r>
                  <a:rPr lang="en-US" dirty="0" err="1"/>
                  <a:t>väga</a:t>
                </a:r>
                <a:r>
                  <a:rPr lang="en-US" dirty="0"/>
                  <a:t> </a:t>
                </a:r>
                <a:r>
                  <a:rPr lang="en-US" dirty="0" err="1"/>
                  <a:t>ilus</a:t>
                </a:r>
                <a:r>
                  <a:rPr lang="en-US" dirty="0"/>
                  <a:t> ja </a:t>
                </a:r>
                <a:r>
                  <a:rPr lang="en-US" dirty="0" err="1"/>
                  <a:t>keeruline</a:t>
                </a:r>
                <a:r>
                  <a:rPr lang="en-US" dirty="0"/>
                  <a:t> </a:t>
                </a:r>
                <a:r>
                  <a:rPr lang="en-US" dirty="0" err="1"/>
                  <a:t>matemaatika</a:t>
                </a:r>
                <a:endParaRPr lang="en-US" dirty="0"/>
              </a:p>
              <a:p>
                <a:pPr lvl="1"/>
                <a:r>
                  <a:rPr lang="en-US" dirty="0" err="1"/>
                  <a:t>Mida</a:t>
                </a:r>
                <a:r>
                  <a:rPr lang="en-US" dirty="0"/>
                  <a:t> </a:t>
                </a:r>
                <a:r>
                  <a:rPr lang="en-US" dirty="0" err="1"/>
                  <a:t>ei</a:t>
                </a:r>
                <a:r>
                  <a:rPr lang="en-US" dirty="0"/>
                  <a:t> </a:t>
                </a:r>
                <a:r>
                  <a:rPr lang="en-US" dirty="0" err="1"/>
                  <a:t>osata</a:t>
                </a:r>
                <a:r>
                  <a:rPr lang="en-US" dirty="0"/>
                  <a:t> </a:t>
                </a:r>
                <a:r>
                  <a:rPr lang="en-US" dirty="0" err="1"/>
                  <a:t>ründealgoritmide</a:t>
                </a:r>
                <a:r>
                  <a:rPr lang="en-US" dirty="0"/>
                  <a:t> </a:t>
                </a:r>
                <a:r>
                  <a:rPr lang="en-US" dirty="0" err="1"/>
                  <a:t>koostamisel</a:t>
                </a:r>
                <a:r>
                  <a:rPr lang="en-US" dirty="0"/>
                  <a:t> </a:t>
                </a:r>
                <a:r>
                  <a:rPr lang="en-US" dirty="0" err="1"/>
                  <a:t>ära</a:t>
                </a:r>
                <a:r>
                  <a:rPr lang="en-US" dirty="0"/>
                  <a:t> </a:t>
                </a:r>
                <a:r>
                  <a:rPr lang="en-US" dirty="0" err="1"/>
                  <a:t>kasutada</a:t>
                </a:r>
                <a:endParaRPr lang="en-US" dirty="0"/>
              </a:p>
              <a:p>
                <a:r>
                  <a:rPr lang="en-US" dirty="0" err="1"/>
                  <a:t>Rühmatehe</a:t>
                </a:r>
                <a:r>
                  <a:rPr lang="en-US" dirty="0"/>
                  <a:t> (</a:t>
                </a:r>
                <a:r>
                  <a:rPr lang="en-US" dirty="0" err="1"/>
                  <a:t>üle</a:t>
                </a:r>
                <a:r>
                  <a:rPr lang="en-US" dirty="0"/>
                  <a:t> </a:t>
                </a:r>
                <a:r>
                  <a:rPr lang="en-US" dirty="0" err="1"/>
                  <a:t>lõpliku</a:t>
                </a:r>
                <a:r>
                  <a:rPr lang="en-US" dirty="0"/>
                  <a:t> </a:t>
                </a:r>
                <a:r>
                  <a:rPr lang="en-US" dirty="0" err="1"/>
                  <a:t>korpuse</a:t>
                </a:r>
                <a:r>
                  <a:rPr lang="en-US" dirty="0"/>
                  <a:t>) on </a:t>
                </a:r>
                <a:r>
                  <a:rPr lang="en-US" dirty="0" err="1"/>
                  <a:t>efektiivne</a:t>
                </a:r>
                <a:endParaRPr lang="en-US" dirty="0"/>
              </a:p>
              <a:p>
                <a:pPr lvl="1"/>
                <a:r>
                  <a:rPr lang="en-US" dirty="0"/>
                  <a:t>&lt;=15 </a:t>
                </a:r>
                <a:r>
                  <a:rPr lang="en-US" dirty="0" err="1"/>
                  <a:t>lõpliku</a:t>
                </a:r>
                <a:r>
                  <a:rPr lang="en-US" dirty="0"/>
                  <a:t> </a:t>
                </a:r>
                <a:r>
                  <a:rPr lang="en-US" dirty="0" err="1"/>
                  <a:t>korpuse</a:t>
                </a:r>
                <a:r>
                  <a:rPr lang="en-US" dirty="0"/>
                  <a:t> </a:t>
                </a:r>
                <a:r>
                  <a:rPr lang="en-US" dirty="0" err="1"/>
                  <a:t>tehet</a:t>
                </a:r>
                <a:endParaRPr lang="en-US" dirty="0"/>
              </a:p>
              <a:p>
                <a:r>
                  <a:rPr lang="en-US" b="1" dirty="0"/>
                  <a:t>Paindlikkus: </a:t>
                </a:r>
              </a:p>
              <a:p>
                <a:pPr lvl="1"/>
                <a:r>
                  <a:rPr lang="en-US" dirty="0" err="1"/>
                  <a:t>saab</a:t>
                </a:r>
                <a:r>
                  <a:rPr lang="en-US" dirty="0"/>
                  <a:t> </a:t>
                </a:r>
                <a:r>
                  <a:rPr lang="en-US" dirty="0" err="1"/>
                  <a:t>varieerida</a:t>
                </a:r>
                <a:r>
                  <a:rPr lang="en-US" dirty="0"/>
                  <a:t> </a:t>
                </a:r>
                <a:r>
                  <a:rPr lang="en-US" dirty="0" err="1"/>
                  <a:t>parameetreid</a:t>
                </a:r>
                <a:r>
                  <a:rPr lang="en-US" dirty="0"/>
                  <a:t> </a:t>
                </a:r>
                <a14:m>
                  <m:oMath xmlns:m="http://schemas.openxmlformats.org/officeDocument/2006/math">
                    <m:r>
                      <a:rPr lang="en-US" b="0" i="1" smtClean="0">
                        <a:solidFill>
                          <a:srgbClr val="0070C0"/>
                        </a:solidFill>
                        <a:latin typeface="Cambria Math" panose="02040503050406030204" pitchFamily="18" charset="0"/>
                      </a:rPr>
                      <m:t>𝑎</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𝑏</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𝐾</m:t>
                    </m:r>
                  </m:oMath>
                </a14:m>
                <a:endParaRPr lang="en-US" b="0" dirty="0"/>
              </a:p>
              <a:p>
                <a:pPr lvl="2"/>
                <a:r>
                  <a:rPr lang="en-US" dirty="0" err="1"/>
                  <a:t>eelmise</a:t>
                </a:r>
                <a:r>
                  <a:rPr lang="en-US" dirty="0"/>
                  <a:t> </a:t>
                </a:r>
                <a:r>
                  <a:rPr lang="en-US" dirty="0" err="1"/>
                  <a:t>näite</a:t>
                </a:r>
                <a:r>
                  <a:rPr lang="en-US" dirty="0"/>
                  <a:t> </a:t>
                </a:r>
                <a:r>
                  <a:rPr lang="en-US" dirty="0" err="1"/>
                  <a:t>puhul</a:t>
                </a:r>
                <a:r>
                  <a:rPr lang="en-US" dirty="0"/>
                  <a:t> </a:t>
                </a:r>
                <a:r>
                  <a:rPr lang="en-US" dirty="0" err="1"/>
                  <a:t>oli</a:t>
                </a:r>
                <a:r>
                  <a:rPr lang="en-US" dirty="0"/>
                  <a:t> </a:t>
                </a:r>
                <a:r>
                  <a:rPr lang="en-US" dirty="0" err="1"/>
                  <a:t>vaid</a:t>
                </a:r>
                <a:r>
                  <a:rPr lang="en-US" dirty="0"/>
                  <a:t> </a:t>
                </a:r>
                <a:r>
                  <a:rPr lang="en-US" dirty="0" err="1"/>
                  <a:t>üks</a:t>
                </a:r>
                <a:r>
                  <a:rPr lang="en-US" dirty="0"/>
                  <a:t> </a:t>
                </a:r>
                <a:r>
                  <a:rPr lang="en-US" dirty="0" err="1"/>
                  <a:t>parameeter</a:t>
                </a:r>
                <a:r>
                  <a:rPr lang="en-US" dirty="0"/>
                  <a:t> </a:t>
                </a:r>
                <a14:m>
                  <m:oMath xmlns:m="http://schemas.openxmlformats.org/officeDocument/2006/math">
                    <m:r>
                      <a:rPr lang="en-US" b="0" i="1" smtClean="0">
                        <a:solidFill>
                          <a:srgbClr val="0070C0"/>
                        </a:solidFill>
                        <a:latin typeface="Cambria Math" panose="02040503050406030204" pitchFamily="18" charset="0"/>
                      </a:rPr>
                      <m:t>𝑝</m:t>
                    </m:r>
                  </m:oMath>
                </a14:m>
                <a:endParaRPr lang="en-US" dirty="0"/>
              </a:p>
              <a:p>
                <a:pPr lvl="1"/>
                <a:r>
                  <a:rPr lang="en-US" dirty="0" err="1"/>
                  <a:t>Olemasolevad</a:t>
                </a:r>
                <a:r>
                  <a:rPr lang="en-US" dirty="0"/>
                  <a:t> </a:t>
                </a:r>
                <a:r>
                  <a:rPr lang="en-US" dirty="0" err="1"/>
                  <a:t>ründed</a:t>
                </a:r>
                <a:r>
                  <a:rPr lang="en-US" dirty="0"/>
                  <a:t> </a:t>
                </a:r>
                <a:r>
                  <a:rPr lang="en-US" dirty="0" err="1"/>
                  <a:t>töötavad</a:t>
                </a:r>
                <a:r>
                  <a:rPr lang="en-US" dirty="0"/>
                  <a:t> </a:t>
                </a:r>
                <a:r>
                  <a:rPr lang="en-US" dirty="0" err="1"/>
                  <a:t>ntks</a:t>
                </a:r>
                <a:r>
                  <a:rPr lang="en-US" dirty="0"/>
                  <a:t> </a:t>
                </a:r>
                <a:r>
                  <a:rPr lang="en-US" dirty="0" err="1"/>
                  <a:t>ainult</a:t>
                </a:r>
                <a:r>
                  <a:rPr lang="en-US" dirty="0"/>
                  <a:t> </a:t>
                </a:r>
                <a:r>
                  <a:rPr lang="en-US" dirty="0" err="1"/>
                  <a:t>halvastivalitud</a:t>
                </a:r>
                <a:r>
                  <a:rPr lang="en-US" dirty="0"/>
                  <a:t> </a:t>
                </a:r>
                <a14:m>
                  <m:oMath xmlns:m="http://schemas.openxmlformats.org/officeDocument/2006/math">
                    <m:r>
                      <a:rPr lang="en-US" b="0" i="1" smtClean="0">
                        <a:solidFill>
                          <a:srgbClr val="0070C0"/>
                        </a:solidFill>
                        <a:latin typeface="Cambria Math" panose="02040503050406030204" pitchFamily="18" charset="0"/>
                      </a:rPr>
                      <m:t>𝑎</m:t>
                    </m:r>
                  </m:oMath>
                </a14:m>
                <a:r>
                  <a:rPr lang="en-US" dirty="0"/>
                  <a:t> korral</a:t>
                </a:r>
              </a:p>
              <a:p>
                <a:pPr lvl="1"/>
                <a:r>
                  <a:rPr lang="en-US" dirty="0" err="1"/>
                  <a:t>Rühmatehte</a:t>
                </a:r>
                <a:r>
                  <a:rPr lang="en-US" dirty="0"/>
                  <a:t> </a:t>
                </a:r>
                <a:r>
                  <a:rPr lang="en-US" dirty="0" err="1"/>
                  <a:t>efektiivsus</a:t>
                </a:r>
                <a:r>
                  <a:rPr lang="en-US" dirty="0"/>
                  <a:t> </a:t>
                </a:r>
                <a:r>
                  <a:rPr lang="en-US" dirty="0" err="1"/>
                  <a:t>sõltub</a:t>
                </a:r>
                <a:r>
                  <a:rPr lang="en-US" dirty="0"/>
                  <a:t> </a:t>
                </a:r>
                <a:r>
                  <a:rPr lang="en-US" dirty="0" err="1"/>
                  <a:t>parameetritest</a:t>
                </a:r>
                <a:endParaRPr lang="en-US" dirty="0"/>
              </a:p>
              <a:p>
                <a:r>
                  <a:rPr lang="en-US" dirty="0" err="1"/>
                  <a:t>Parimad</a:t>
                </a:r>
                <a:r>
                  <a:rPr lang="en-US" dirty="0"/>
                  <a:t> </a:t>
                </a:r>
                <a:r>
                  <a:rPr lang="en-US" dirty="0" err="1"/>
                  <a:t>teadaolevad</a:t>
                </a:r>
                <a:r>
                  <a:rPr lang="en-US" dirty="0"/>
                  <a:t> </a:t>
                </a:r>
                <a:r>
                  <a:rPr lang="en-US" dirty="0" err="1"/>
                  <a:t>ründed</a:t>
                </a:r>
                <a:r>
                  <a:rPr lang="en-US" dirty="0"/>
                  <a:t> on </a:t>
                </a:r>
                <a:r>
                  <a:rPr lang="en-US" dirty="0" err="1"/>
                  <a:t>eksponentsiaalsed</a:t>
                </a:r>
                <a:r>
                  <a:rPr lang="en-US" dirty="0"/>
                  <a:t> =&gt; </a:t>
                </a:r>
                <a:r>
                  <a:rPr lang="en-US" dirty="0" err="1"/>
                  <a:t>lühikesi</a:t>
                </a:r>
                <a:r>
                  <a:rPr lang="en-US" dirty="0"/>
                  <a:t> </a:t>
                </a:r>
                <a:r>
                  <a:rPr lang="en-US" dirty="0" err="1"/>
                  <a:t>võtmeid</a:t>
                </a:r>
                <a:endParaRPr lang="en-US" dirty="0"/>
              </a:p>
              <a:p>
                <a:endParaRPr lang="en-EE" dirty="0"/>
              </a:p>
            </p:txBody>
          </p:sp>
        </mc:Choice>
        <mc:Fallback>
          <p:sp>
            <p:nvSpPr>
              <p:cNvPr id="3" name="Content Placeholder 2">
                <a:extLst>
                  <a:ext uri="{FF2B5EF4-FFF2-40B4-BE49-F238E27FC236}">
                    <a16:creationId xmlns:a16="http://schemas.microsoft.com/office/drawing/2014/main" id="{CF351580-B9F2-8FD9-DDDF-BFA8E4D9D007}"/>
                  </a:ext>
                </a:extLst>
              </p:cNvPr>
              <p:cNvSpPr>
                <a:spLocks noGrp="1" noRot="1" noChangeAspect="1" noMove="1" noResize="1" noEditPoints="1" noAdjustHandles="1" noChangeArrowheads="1" noChangeShapeType="1" noTextEdit="1"/>
              </p:cNvSpPr>
              <p:nvPr>
                <p:ph idx="1"/>
              </p:nvPr>
            </p:nvSpPr>
            <p:spPr>
              <a:xfrm>
                <a:off x="677333" y="2160589"/>
                <a:ext cx="8736173" cy="3880773"/>
              </a:xfrm>
              <a:blipFill>
                <a:blip r:embed="rId2"/>
                <a:stretch>
                  <a:fillRect l="-145" t="-326"/>
                </a:stretch>
              </a:blipFill>
            </p:spPr>
            <p:txBody>
              <a:bodyPr/>
              <a:lstStyle/>
              <a:p>
                <a:r>
                  <a:rPr lang="en-EE">
                    <a:noFill/>
                  </a:rPr>
                  <a:t> </a:t>
                </a:r>
              </a:p>
            </p:txBody>
          </p:sp>
        </mc:Fallback>
      </mc:AlternateContent>
    </p:spTree>
    <p:extLst>
      <p:ext uri="{BB962C8B-B14F-4D97-AF65-F5344CB8AC3E}">
        <p14:creationId xmlns:p14="http://schemas.microsoft.com/office/powerpoint/2010/main" val="62459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B95EA-6ED2-3C00-DEC5-0BAF677AD555}"/>
              </a:ext>
            </a:extLst>
          </p:cNvPr>
          <p:cNvSpPr>
            <a:spLocks noGrp="1"/>
          </p:cNvSpPr>
          <p:nvPr>
            <p:ph type="title"/>
          </p:nvPr>
        </p:nvSpPr>
        <p:spPr/>
        <p:txBody>
          <a:bodyPr/>
          <a:lstStyle/>
          <a:p>
            <a:r>
              <a:rPr lang="en-EE" dirty="0"/>
              <a:t>Elliptiliste kõverate krüpto: näited</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D367D39-08D7-ABB0-D3AD-6846C3E595A7}"/>
                  </a:ext>
                </a:extLst>
              </p:cNvPr>
              <p:cNvSpPr>
                <a:spLocks noGrp="1"/>
              </p:cNvSpPr>
              <p:nvPr>
                <p:ph idx="1"/>
              </p:nvPr>
            </p:nvSpPr>
            <p:spPr/>
            <p:txBody>
              <a:bodyPr/>
              <a:lstStyle/>
              <a:p>
                <a:r>
                  <a:rPr lang="en-EE" b="1" dirty="0"/>
                  <a:t>Ühesuunaline funktsioon: </a:t>
                </a:r>
                <a14:m>
                  <m:oMath xmlns:m="http://schemas.openxmlformats.org/officeDocument/2006/math">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𝑥𝑃</m:t>
                        </m:r>
                      </m:e>
                    </m:d>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𝑥</m:t>
                    </m:r>
                  </m:oMath>
                </a14:m>
                <a:r>
                  <a:rPr lang="en-EE" dirty="0"/>
                  <a:t>, kus </a:t>
                </a:r>
                <a14:m>
                  <m:oMath xmlns:m="http://schemas.openxmlformats.org/officeDocument/2006/math">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≠0</m:t>
                    </m:r>
                  </m:oMath>
                </a14:m>
                <a:r>
                  <a:rPr lang="en-EE" dirty="0">
                    <a:solidFill>
                      <a:srgbClr val="0070C0"/>
                    </a:solidFill>
                  </a:rPr>
                  <a:t> </a:t>
                </a:r>
                <a:r>
                  <a:rPr lang="en-EE" dirty="0"/>
                  <a:t>ning </a:t>
                </a:r>
                <a14:m>
                  <m:oMath xmlns:m="http://schemas.openxmlformats.org/officeDocument/2006/math">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𝐾</m:t>
                    </m:r>
                  </m:oMath>
                </a14:m>
                <a:r>
                  <a:rPr lang="en-EE" dirty="0">
                    <a:solidFill>
                      <a:srgbClr val="0070C0"/>
                    </a:solidFill>
                  </a:rPr>
                  <a:t> </a:t>
                </a:r>
                <a:r>
                  <a:rPr lang="en-EE" dirty="0"/>
                  <a:t>on juhuslik</a:t>
                </a:r>
              </a:p>
              <a:p>
                <a:r>
                  <a:rPr lang="en-EE" b="1" dirty="0"/>
                  <a:t>Võtmevahetus:</a:t>
                </a:r>
              </a:p>
              <a:p>
                <a:pPr lvl="1"/>
                <a:r>
                  <a:rPr lang="en-EE" dirty="0"/>
                  <a:t>Alice-l ja Bob-il on salajased võtmed </a:t>
                </a:r>
                <a14:m>
                  <m:oMath xmlns:m="http://schemas.openxmlformats.org/officeDocument/2006/math">
                    <m:r>
                      <a:rPr lang="en-US" b="0" i="1" smtClean="0">
                        <a:solidFill>
                          <a:srgbClr val="0070C0"/>
                        </a:solidFill>
                        <a:latin typeface="Cambria Math" panose="02040503050406030204" pitchFamily="18" charset="0"/>
                      </a:rPr>
                      <m:t>𝑎</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𝑏</m:t>
                    </m:r>
                  </m:oMath>
                </a14:m>
                <a:r>
                  <a:rPr lang="en-EE" dirty="0">
                    <a:solidFill>
                      <a:srgbClr val="0070C0"/>
                    </a:solidFill>
                  </a:rPr>
                  <a:t> </a:t>
                </a:r>
                <a:r>
                  <a:rPr lang="en-EE" dirty="0"/>
                  <a:t>ning nad teavad teise avalikku võtit </a:t>
                </a:r>
                <a14:m>
                  <m:oMath xmlns:m="http://schemas.openxmlformats.org/officeDocument/2006/math">
                    <m:r>
                      <a:rPr lang="en-US" i="1" smtClean="0">
                        <a:solidFill>
                          <a:srgbClr val="0070C0"/>
                        </a:solidFill>
                        <a:latin typeface="Cambria Math" panose="02040503050406030204" pitchFamily="18" charset="0"/>
                      </a:rPr>
                      <m:t>𝑎</m:t>
                    </m:r>
                    <m:r>
                      <a:rPr lang="en-US" b="0" i="1" smtClean="0">
                        <a:solidFill>
                          <a:srgbClr val="0070C0"/>
                        </a:solidFill>
                        <a:latin typeface="Cambria Math" panose="02040503050406030204" pitchFamily="18" charset="0"/>
                      </a:rPr>
                      <m:t>𝑃</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𝑏𝑃</m:t>
                    </m:r>
                  </m:oMath>
                </a14:m>
                <a:endParaRPr lang="en-US" b="0" dirty="0"/>
              </a:p>
              <a:p>
                <a:pPr lvl="1"/>
                <a:r>
                  <a:rPr lang="en-EE" dirty="0"/>
                  <a:t>Eesmärgiks on arvutada ühine salajane võti </a:t>
                </a:r>
                <a14:m>
                  <m:oMath xmlns:m="http://schemas.openxmlformats.org/officeDocument/2006/math">
                    <m:r>
                      <a:rPr lang="en-US" b="0" i="1" smtClean="0">
                        <a:solidFill>
                          <a:srgbClr val="0070C0"/>
                        </a:solidFill>
                        <a:latin typeface="Cambria Math" panose="02040503050406030204" pitchFamily="18" charset="0"/>
                      </a:rPr>
                      <m:t>𝑘</m:t>
                    </m:r>
                  </m:oMath>
                </a14:m>
                <a:r>
                  <a:rPr lang="en-EE" dirty="0"/>
                  <a:t>, mida keegi teine ei tea</a:t>
                </a:r>
              </a:p>
              <a:p>
                <a:r>
                  <a:rPr lang="en-EE" b="1" dirty="0"/>
                  <a:t>EK Diffie-Hellman-</a:t>
                </a:r>
                <a:r>
                  <a:rPr lang="en-GB" b="1" dirty="0" err="1"/>
                  <a:t>i</a:t>
                </a:r>
                <a:r>
                  <a:rPr lang="en-EE" b="1" dirty="0"/>
                  <a:t> võtmevahetus:</a:t>
                </a:r>
              </a:p>
            </p:txBody>
          </p:sp>
        </mc:Choice>
        <mc:Fallback>
          <p:sp>
            <p:nvSpPr>
              <p:cNvPr id="3" name="Content Placeholder 2">
                <a:extLst>
                  <a:ext uri="{FF2B5EF4-FFF2-40B4-BE49-F238E27FC236}">
                    <a16:creationId xmlns:a16="http://schemas.microsoft.com/office/drawing/2014/main" id="{DD367D39-08D7-ABB0-D3AD-6846C3E595A7}"/>
                  </a:ext>
                </a:extLst>
              </p:cNvPr>
              <p:cNvSpPr>
                <a:spLocks noGrp="1" noRot="1" noChangeAspect="1" noMove="1" noResize="1" noEditPoints="1" noAdjustHandles="1" noChangeArrowheads="1" noChangeShapeType="1" noTextEdit="1"/>
              </p:cNvSpPr>
              <p:nvPr>
                <p:ph idx="1"/>
              </p:nvPr>
            </p:nvSpPr>
            <p:spPr>
              <a:blipFill>
                <a:blip r:embed="rId2"/>
                <a:stretch>
                  <a:fillRect l="-147" t="-326"/>
                </a:stretch>
              </a:blipFill>
            </p:spPr>
            <p:txBody>
              <a:bodyPr/>
              <a:lstStyle/>
              <a:p>
                <a:r>
                  <a:rPr lang="en-EE">
                    <a:noFill/>
                  </a:rPr>
                  <a:t> </a:t>
                </a:r>
              </a:p>
            </p:txBody>
          </p:sp>
        </mc:Fallback>
      </mc:AlternateContent>
      <p:pic>
        <p:nvPicPr>
          <p:cNvPr id="5" name="Picture 4" descr="A cartoon character with a mustache and blue overalls&#10;&#10;Description automatically generated">
            <a:extLst>
              <a:ext uri="{FF2B5EF4-FFF2-40B4-BE49-F238E27FC236}">
                <a16:creationId xmlns:a16="http://schemas.microsoft.com/office/drawing/2014/main" id="{382092B7-21E7-FC69-EE85-B747D03319AB}"/>
              </a:ext>
            </a:extLst>
          </p:cNvPr>
          <p:cNvPicPr>
            <a:picLocks noChangeAspect="1"/>
          </p:cNvPicPr>
          <p:nvPr/>
        </p:nvPicPr>
        <p:blipFill>
          <a:blip r:embed="rId3"/>
          <a:stretch>
            <a:fillRect/>
          </a:stretch>
        </p:blipFill>
        <p:spPr>
          <a:xfrm>
            <a:off x="2705674" y="4380278"/>
            <a:ext cx="1003300" cy="2019300"/>
          </a:xfrm>
          <a:prstGeom prst="rect">
            <a:avLst/>
          </a:prstGeom>
        </p:spPr>
      </p:pic>
      <p:pic>
        <p:nvPicPr>
          <p:cNvPr id="7" name="Picture 6" descr="A cartoon of a person holding a computer&#10;&#10;Description automatically generated">
            <a:extLst>
              <a:ext uri="{FF2B5EF4-FFF2-40B4-BE49-F238E27FC236}">
                <a16:creationId xmlns:a16="http://schemas.microsoft.com/office/drawing/2014/main" id="{6D9E27EB-D8CE-EC2A-020C-242CD83366E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137" b="89892" l="9341" r="91209">
                        <a14:foregroundMark x1="35714" y1="7942" x2="35714" y2="7942"/>
                        <a14:foregroundMark x1="31319" y1="6498" x2="31319" y2="6498"/>
                        <a14:foregroundMark x1="24725" y1="7581" x2="24725" y2="7581"/>
                        <a14:foregroundMark x1="28571" y1="7581" x2="28571" y2="6137"/>
                        <a14:foregroundMark x1="33516" y1="7942" x2="19780" y2="9386"/>
                        <a14:foregroundMark x1="48901" y1="21661" x2="24176" y2="19856"/>
                        <a14:foregroundMark x1="39560" y1="15162" x2="34615" y2="28881"/>
                        <a14:foregroundMark x1="36264" y1="22744" x2="35165" y2="37184"/>
                        <a14:foregroundMark x1="35165" y1="32491" x2="28022" y2="41155"/>
                        <a14:foregroundMark x1="20879" y1="45126" x2="37363" y2="34296"/>
                        <a14:foregroundMark x1="21429" y1="40072" x2="31868" y2="33213"/>
                        <a14:foregroundMark x1="16484" y1="37545" x2="16484" y2="37545"/>
                        <a14:foregroundMark x1="59341" y1="30325" x2="46154" y2="25632"/>
                        <a14:foregroundMark x1="66484" y1="34657" x2="53846" y2="33213"/>
                        <a14:foregroundMark x1="48352" y1="18412" x2="48352" y2="18412"/>
                        <a14:foregroundMark x1="63736" y1="16245" x2="63736" y2="16245"/>
                        <a14:foregroundMark x1="91209" y1="15162" x2="91209" y2="15162"/>
                        <a14:foregroundMark x1="27473" y1="43682" x2="27473" y2="43682"/>
                        <a14:foregroundMark x1="36813" y1="79061" x2="36813" y2="79061"/>
                        <a14:foregroundMark x1="36813" y1="79061" x2="36813" y2="82671"/>
                        <a14:foregroundMark x1="35165" y1="84838" x2="43956" y2="71841"/>
                        <a14:foregroundMark x1="42857" y1="29603" x2="39011" y2="27076"/>
                        <a14:foregroundMark x1="25275" y1="31769" x2="23626" y2="29964"/>
                        <a14:foregroundMark x1="21429" y1="24549" x2="21978" y2="29242"/>
                        <a14:foregroundMark x1="18681" y1="26715" x2="18681" y2="26715"/>
                        <a14:foregroundMark x1="38462" y1="80144" x2="38462" y2="80144"/>
                        <a14:foregroundMark x1="39560" y1="64621" x2="39560" y2="64621"/>
                        <a14:foregroundMark x1="23626" y1="53069" x2="23626" y2="53069"/>
                        <a14:foregroundMark x1="26374" y1="51264" x2="26374" y2="51264"/>
                      </a14:backgroundRemoval>
                    </a14:imgEffect>
                  </a14:imgLayer>
                </a14:imgProps>
              </a:ext>
            </a:extLst>
          </a:blip>
          <a:stretch>
            <a:fillRect/>
          </a:stretch>
        </p:blipFill>
        <p:spPr>
          <a:xfrm>
            <a:off x="6939607" y="4601523"/>
            <a:ext cx="1283470" cy="1946361"/>
          </a:xfrm>
          <a:prstGeom prst="rect">
            <a:avLst/>
          </a:prstGeom>
        </p:spPr>
      </p:pic>
      <p:cxnSp>
        <p:nvCxnSpPr>
          <p:cNvPr id="9" name="Curved Connector 8">
            <a:extLst>
              <a:ext uri="{FF2B5EF4-FFF2-40B4-BE49-F238E27FC236}">
                <a16:creationId xmlns:a16="http://schemas.microsoft.com/office/drawing/2014/main" id="{3D558482-87D2-21AD-1972-14FDACFEDAAC}"/>
              </a:ext>
            </a:extLst>
          </p:cNvPr>
          <p:cNvCxnSpPr>
            <a:cxnSpLocks/>
          </p:cNvCxnSpPr>
          <p:nvPr/>
        </p:nvCxnSpPr>
        <p:spPr>
          <a:xfrm rot="16200000" flipH="1" flipV="1">
            <a:off x="5241438" y="3934909"/>
            <a:ext cx="66720" cy="3279592"/>
          </a:xfrm>
          <a:prstGeom prst="curvedConnector3">
            <a:avLst>
              <a:gd name="adj1" fmla="val 581330"/>
            </a:avLst>
          </a:prstGeom>
          <a:ln w="127000">
            <a:tailEnd type="triangle"/>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266869AD-6D9A-3C99-4AD0-249E62897099}"/>
              </a:ext>
            </a:extLst>
          </p:cNvPr>
          <p:cNvGrpSpPr/>
          <p:nvPr/>
        </p:nvGrpSpPr>
        <p:grpSpPr>
          <a:xfrm>
            <a:off x="3708974" y="4377974"/>
            <a:ext cx="3279592" cy="785752"/>
            <a:chOff x="3708974" y="4377974"/>
            <a:chExt cx="3279592" cy="785752"/>
          </a:xfrm>
        </p:grpSpPr>
        <p:cxnSp>
          <p:nvCxnSpPr>
            <p:cNvPr id="8" name="Curved Connector 7">
              <a:extLst>
                <a:ext uri="{FF2B5EF4-FFF2-40B4-BE49-F238E27FC236}">
                  <a16:creationId xmlns:a16="http://schemas.microsoft.com/office/drawing/2014/main" id="{F634ADD1-39AB-FDA0-B510-A4E48015D93D}"/>
                </a:ext>
              </a:extLst>
            </p:cNvPr>
            <p:cNvCxnSpPr>
              <a:cxnSpLocks/>
            </p:cNvCxnSpPr>
            <p:nvPr/>
          </p:nvCxnSpPr>
          <p:spPr>
            <a:xfrm rot="5400000" flipH="1" flipV="1">
              <a:off x="5315410" y="3490570"/>
              <a:ext cx="66720" cy="3279592"/>
            </a:xfrm>
            <a:prstGeom prst="curvedConnector3">
              <a:avLst>
                <a:gd name="adj1" fmla="val 581330"/>
              </a:avLst>
            </a:prstGeom>
            <a:ln w="1270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7A6903CA-9703-251A-011F-794DAA203761}"/>
                    </a:ext>
                  </a:extLst>
                </p:cNvPr>
                <p:cNvSpPr txBox="1"/>
                <p:nvPr/>
              </p:nvSpPr>
              <p:spPr>
                <a:xfrm>
                  <a:off x="5176030" y="4377974"/>
                  <a:ext cx="345479"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𝑎𝑃</m:t>
                        </m:r>
                      </m:oMath>
                    </m:oMathPara>
                  </a14:m>
                  <a:endParaRPr lang="en-EE" dirty="0">
                    <a:solidFill>
                      <a:srgbClr val="0070C0"/>
                    </a:solidFill>
                  </a:endParaRPr>
                </a:p>
              </p:txBody>
            </p:sp>
          </mc:Choice>
          <mc:Fallback>
            <p:sp>
              <p:nvSpPr>
                <p:cNvPr id="10" name="TextBox 9">
                  <a:extLst>
                    <a:ext uri="{FF2B5EF4-FFF2-40B4-BE49-F238E27FC236}">
                      <a16:creationId xmlns:a16="http://schemas.microsoft.com/office/drawing/2014/main" id="{7A6903CA-9703-251A-011F-794DAA203761}"/>
                    </a:ext>
                  </a:extLst>
                </p:cNvPr>
                <p:cNvSpPr txBox="1">
                  <a:spLocks noRot="1" noChangeAspect="1" noMove="1" noResize="1" noEditPoints="1" noAdjustHandles="1" noChangeArrowheads="1" noChangeShapeType="1" noTextEdit="1"/>
                </p:cNvSpPr>
                <p:nvPr/>
              </p:nvSpPr>
              <p:spPr>
                <a:xfrm>
                  <a:off x="5176030" y="4377974"/>
                  <a:ext cx="345479" cy="276999"/>
                </a:xfrm>
                <a:prstGeom prst="rect">
                  <a:avLst/>
                </a:prstGeom>
                <a:blipFill>
                  <a:blip r:embed="rId6"/>
                  <a:stretch>
                    <a:fillRect l="-10714" r="-10714" b="-8696"/>
                  </a:stretch>
                </a:blipFill>
              </p:spPr>
              <p:txBody>
                <a:bodyPr/>
                <a:lstStyle/>
                <a:p>
                  <a:r>
                    <a:rPr lang="en-EE">
                      <a:noFill/>
                    </a:rPr>
                    <a:t> </a:t>
                  </a:r>
                </a:p>
              </p:txBody>
            </p:sp>
          </mc:Fallback>
        </mc:AlternateContent>
      </p:gr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0EEB8F9C-91EF-397E-A34C-EFAE3C2EB742}"/>
                  </a:ext>
                </a:extLst>
              </p:cNvPr>
              <p:cNvSpPr txBox="1"/>
              <p:nvPr/>
            </p:nvSpPr>
            <p:spPr>
              <a:xfrm>
                <a:off x="5222675" y="6014348"/>
                <a:ext cx="343877"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𝑏𝑃</m:t>
                      </m:r>
                    </m:oMath>
                  </m:oMathPara>
                </a14:m>
                <a:endParaRPr lang="en-EE" dirty="0">
                  <a:solidFill>
                    <a:srgbClr val="0070C0"/>
                  </a:solidFill>
                </a:endParaRPr>
              </a:p>
            </p:txBody>
          </p:sp>
        </mc:Choice>
        <mc:Fallback>
          <p:sp>
            <p:nvSpPr>
              <p:cNvPr id="11" name="TextBox 10">
                <a:extLst>
                  <a:ext uri="{FF2B5EF4-FFF2-40B4-BE49-F238E27FC236}">
                    <a16:creationId xmlns:a16="http://schemas.microsoft.com/office/drawing/2014/main" id="{0EEB8F9C-91EF-397E-A34C-EFAE3C2EB742}"/>
                  </a:ext>
                </a:extLst>
              </p:cNvPr>
              <p:cNvSpPr txBox="1">
                <a:spLocks noRot="1" noChangeAspect="1" noMove="1" noResize="1" noEditPoints="1" noAdjustHandles="1" noChangeArrowheads="1" noChangeShapeType="1" noTextEdit="1"/>
              </p:cNvSpPr>
              <p:nvPr/>
            </p:nvSpPr>
            <p:spPr>
              <a:xfrm>
                <a:off x="5222675" y="6014348"/>
                <a:ext cx="343877" cy="276999"/>
              </a:xfrm>
              <a:prstGeom prst="rect">
                <a:avLst/>
              </a:prstGeom>
              <a:blipFill>
                <a:blip r:embed="rId7"/>
                <a:stretch>
                  <a:fillRect l="-14286" r="-10714" b="-8696"/>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48DA5A83-6F4D-5C1D-6668-916EFC8965BC}"/>
                  </a:ext>
                </a:extLst>
              </p:cNvPr>
              <p:cNvSpPr txBox="1"/>
              <p:nvPr/>
            </p:nvSpPr>
            <p:spPr>
              <a:xfrm>
                <a:off x="3121560" y="4100975"/>
                <a:ext cx="437684"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𝑎</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oMath>
                  </m:oMathPara>
                </a14:m>
                <a:endParaRPr lang="en-EE" dirty="0">
                  <a:solidFill>
                    <a:srgbClr val="0070C0"/>
                  </a:solidFill>
                </a:endParaRPr>
              </a:p>
            </p:txBody>
          </p:sp>
        </mc:Choice>
        <mc:Fallback>
          <p:sp>
            <p:nvSpPr>
              <p:cNvPr id="13" name="TextBox 12">
                <a:extLst>
                  <a:ext uri="{FF2B5EF4-FFF2-40B4-BE49-F238E27FC236}">
                    <a16:creationId xmlns:a16="http://schemas.microsoft.com/office/drawing/2014/main" id="{48DA5A83-6F4D-5C1D-6668-916EFC8965BC}"/>
                  </a:ext>
                </a:extLst>
              </p:cNvPr>
              <p:cNvSpPr txBox="1">
                <a:spLocks noRot="1" noChangeAspect="1" noMove="1" noResize="1" noEditPoints="1" noAdjustHandles="1" noChangeArrowheads="1" noChangeShapeType="1" noTextEdit="1"/>
              </p:cNvSpPr>
              <p:nvPr/>
            </p:nvSpPr>
            <p:spPr>
              <a:xfrm>
                <a:off x="3121560" y="4100975"/>
                <a:ext cx="437684" cy="276999"/>
              </a:xfrm>
              <a:prstGeom prst="rect">
                <a:avLst/>
              </a:prstGeom>
              <a:blipFill>
                <a:blip r:embed="rId8"/>
                <a:stretch>
                  <a:fillRect l="-5556" r="-8333" b="-9091"/>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E5D10A22-22A1-EAEF-FB3D-90FAD67E2B8F}"/>
                  </a:ext>
                </a:extLst>
              </p:cNvPr>
              <p:cNvSpPr txBox="1"/>
              <p:nvPr/>
            </p:nvSpPr>
            <p:spPr>
              <a:xfrm>
                <a:off x="7111178" y="4100975"/>
                <a:ext cx="433900"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𝑏</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oMath>
                  </m:oMathPara>
                </a14:m>
                <a:endParaRPr lang="en-EE" dirty="0">
                  <a:solidFill>
                    <a:srgbClr val="0070C0"/>
                  </a:solidFill>
                </a:endParaRPr>
              </a:p>
            </p:txBody>
          </p:sp>
        </mc:Choice>
        <mc:Fallback>
          <p:sp>
            <p:nvSpPr>
              <p:cNvPr id="14" name="TextBox 13">
                <a:extLst>
                  <a:ext uri="{FF2B5EF4-FFF2-40B4-BE49-F238E27FC236}">
                    <a16:creationId xmlns:a16="http://schemas.microsoft.com/office/drawing/2014/main" id="{E5D10A22-22A1-EAEF-FB3D-90FAD67E2B8F}"/>
                  </a:ext>
                </a:extLst>
              </p:cNvPr>
              <p:cNvSpPr txBox="1">
                <a:spLocks noRot="1" noChangeAspect="1" noMove="1" noResize="1" noEditPoints="1" noAdjustHandles="1" noChangeArrowheads="1" noChangeShapeType="1" noTextEdit="1"/>
              </p:cNvSpPr>
              <p:nvPr/>
            </p:nvSpPr>
            <p:spPr>
              <a:xfrm>
                <a:off x="7111178" y="4100975"/>
                <a:ext cx="433900" cy="276999"/>
              </a:xfrm>
              <a:prstGeom prst="rect">
                <a:avLst/>
              </a:prstGeom>
              <a:blipFill>
                <a:blip r:embed="rId9"/>
                <a:stretch>
                  <a:fillRect l="-14286" r="-8571" b="-9091"/>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5" name="Rectangular Callout 14">
                <a:extLst>
                  <a:ext uri="{FF2B5EF4-FFF2-40B4-BE49-F238E27FC236}">
                    <a16:creationId xmlns:a16="http://schemas.microsoft.com/office/drawing/2014/main" id="{41010D47-35BB-1186-AD70-A2DB5803C109}"/>
                  </a:ext>
                </a:extLst>
              </p:cNvPr>
              <p:cNvSpPr/>
              <p:nvPr/>
            </p:nvSpPr>
            <p:spPr>
              <a:xfrm>
                <a:off x="2705674" y="6041362"/>
                <a:ext cx="1528762" cy="612648"/>
              </a:xfrm>
              <a:prstGeom prst="wedgeRectCallout">
                <a:avLst>
                  <a:gd name="adj1" fmla="val -18942"/>
                  <a:gd name="adj2" fmla="val -18905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𝑎𝑏𝑃</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𝑏𝑃</m:t>
                      </m:r>
                      <m:r>
                        <a:rPr lang="en-US" b="0" i="1" smtClean="0">
                          <a:latin typeface="Cambria Math" panose="02040503050406030204" pitchFamily="18" charset="0"/>
                        </a:rPr>
                        <m:t>)</m:t>
                      </m:r>
                    </m:oMath>
                  </m:oMathPara>
                </a14:m>
                <a:endParaRPr lang="en-EE" dirty="0"/>
              </a:p>
            </p:txBody>
          </p:sp>
        </mc:Choice>
        <mc:Fallback>
          <p:sp>
            <p:nvSpPr>
              <p:cNvPr id="15" name="Rectangular Callout 14">
                <a:extLst>
                  <a:ext uri="{FF2B5EF4-FFF2-40B4-BE49-F238E27FC236}">
                    <a16:creationId xmlns:a16="http://schemas.microsoft.com/office/drawing/2014/main" id="{41010D47-35BB-1186-AD70-A2DB5803C109}"/>
                  </a:ext>
                </a:extLst>
              </p:cNvPr>
              <p:cNvSpPr>
                <a:spLocks noRot="1" noChangeAspect="1" noMove="1" noResize="1" noEditPoints="1" noAdjustHandles="1" noChangeArrowheads="1" noChangeShapeType="1" noTextEdit="1"/>
              </p:cNvSpPr>
              <p:nvPr/>
            </p:nvSpPr>
            <p:spPr>
              <a:xfrm>
                <a:off x="2705674" y="6041362"/>
                <a:ext cx="1528762" cy="612648"/>
              </a:xfrm>
              <a:prstGeom prst="wedgeRectCallout">
                <a:avLst>
                  <a:gd name="adj1" fmla="val -18942"/>
                  <a:gd name="adj2" fmla="val -189051"/>
                </a:avLst>
              </a:prstGeom>
              <a:blipFill>
                <a:blip r:embed="rId10"/>
                <a:stretch>
                  <a:fillRect/>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6" name="Rectangular Callout 15">
                <a:extLst>
                  <a:ext uri="{FF2B5EF4-FFF2-40B4-BE49-F238E27FC236}">
                    <a16:creationId xmlns:a16="http://schemas.microsoft.com/office/drawing/2014/main" id="{6EA3F296-72BC-9D80-6573-8D97AB22ED99}"/>
                  </a:ext>
                </a:extLst>
              </p:cNvPr>
              <p:cNvSpPr/>
              <p:nvPr/>
            </p:nvSpPr>
            <p:spPr>
              <a:xfrm>
                <a:off x="6984650" y="6041362"/>
                <a:ext cx="1528762" cy="612648"/>
              </a:xfrm>
              <a:prstGeom prst="wedgeRectCallout">
                <a:avLst>
                  <a:gd name="adj1" fmla="val -18942"/>
                  <a:gd name="adj2" fmla="val -18905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𝑎𝑏𝑃</m:t>
                      </m:r>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𝑎𝑃</m:t>
                      </m:r>
                      <m:r>
                        <a:rPr lang="en-US" b="0" i="1" smtClean="0">
                          <a:latin typeface="Cambria Math" panose="02040503050406030204" pitchFamily="18" charset="0"/>
                        </a:rPr>
                        <m:t>)</m:t>
                      </m:r>
                    </m:oMath>
                  </m:oMathPara>
                </a14:m>
                <a:endParaRPr lang="en-EE" dirty="0"/>
              </a:p>
            </p:txBody>
          </p:sp>
        </mc:Choice>
        <mc:Fallback>
          <p:sp>
            <p:nvSpPr>
              <p:cNvPr id="16" name="Rectangular Callout 15">
                <a:extLst>
                  <a:ext uri="{FF2B5EF4-FFF2-40B4-BE49-F238E27FC236}">
                    <a16:creationId xmlns:a16="http://schemas.microsoft.com/office/drawing/2014/main" id="{6EA3F296-72BC-9D80-6573-8D97AB22ED99}"/>
                  </a:ext>
                </a:extLst>
              </p:cNvPr>
              <p:cNvSpPr>
                <a:spLocks noRot="1" noChangeAspect="1" noMove="1" noResize="1" noEditPoints="1" noAdjustHandles="1" noChangeArrowheads="1" noChangeShapeType="1" noTextEdit="1"/>
              </p:cNvSpPr>
              <p:nvPr/>
            </p:nvSpPr>
            <p:spPr>
              <a:xfrm>
                <a:off x="6984650" y="6041362"/>
                <a:ext cx="1528762" cy="612648"/>
              </a:xfrm>
              <a:prstGeom prst="wedgeRectCallout">
                <a:avLst>
                  <a:gd name="adj1" fmla="val -18942"/>
                  <a:gd name="adj2" fmla="val -189051"/>
                </a:avLst>
              </a:prstGeom>
              <a:blipFill>
                <a:blip r:embed="rId11"/>
                <a:stretch>
                  <a:fillRect/>
                </a:stretch>
              </a:blipFill>
            </p:spPr>
            <p:txBody>
              <a:bodyPr/>
              <a:lstStyle/>
              <a:p>
                <a:r>
                  <a:rPr lang="en-EE">
                    <a:noFill/>
                  </a:rPr>
                  <a:t> </a:t>
                </a:r>
              </a:p>
            </p:txBody>
          </p:sp>
        </mc:Fallback>
      </mc:AlternateContent>
      <p:sp>
        <p:nvSpPr>
          <p:cNvPr id="17" name="TextBox 16">
            <a:extLst>
              <a:ext uri="{FF2B5EF4-FFF2-40B4-BE49-F238E27FC236}">
                <a16:creationId xmlns:a16="http://schemas.microsoft.com/office/drawing/2014/main" id="{8CC013C4-8AFF-5048-8732-59BFAF5F0FDD}"/>
              </a:ext>
            </a:extLst>
          </p:cNvPr>
          <p:cNvSpPr txBox="1"/>
          <p:nvPr/>
        </p:nvSpPr>
        <p:spPr>
          <a:xfrm>
            <a:off x="9596132" y="4777453"/>
            <a:ext cx="2084162" cy="1938992"/>
          </a:xfrm>
          <a:prstGeom prst="rect">
            <a:avLst/>
          </a:prstGeom>
          <a:solidFill>
            <a:schemeClr val="tx2">
              <a:lumMod val="60000"/>
              <a:lumOff val="40000"/>
            </a:schemeClr>
          </a:solidFill>
        </p:spPr>
        <p:txBody>
          <a:bodyPr wrap="square" rtlCol="0">
            <a:spAutoFit/>
          </a:bodyPr>
          <a:lstStyle/>
          <a:p>
            <a:r>
              <a:rPr lang="en-US" sz="2000" dirty="0">
                <a:solidFill>
                  <a:schemeClr val="bg1"/>
                </a:solidFill>
              </a:rPr>
              <a:t>NB! </a:t>
            </a:r>
            <a:r>
              <a:rPr lang="en-US" sz="2000" dirty="0" err="1">
                <a:solidFill>
                  <a:schemeClr val="bg1"/>
                </a:solidFill>
              </a:rPr>
              <a:t>Võtmevahetuse</a:t>
            </a:r>
            <a:r>
              <a:rPr lang="en-US" sz="2000" dirty="0">
                <a:solidFill>
                  <a:schemeClr val="bg1"/>
                </a:solidFill>
              </a:rPr>
              <a:t> </a:t>
            </a:r>
            <a:r>
              <a:rPr lang="en-US" sz="2000" dirty="0" err="1">
                <a:solidFill>
                  <a:schemeClr val="bg1"/>
                </a:solidFill>
              </a:rPr>
              <a:t>turvalisuse</a:t>
            </a:r>
            <a:r>
              <a:rPr lang="en-US" sz="2000" dirty="0">
                <a:solidFill>
                  <a:schemeClr val="bg1"/>
                </a:solidFill>
              </a:rPr>
              <a:t> </a:t>
            </a:r>
            <a:r>
              <a:rPr lang="en-US" sz="2000" dirty="0" err="1">
                <a:solidFill>
                  <a:schemeClr val="bg1"/>
                </a:solidFill>
              </a:rPr>
              <a:t>defineerimine</a:t>
            </a:r>
            <a:r>
              <a:rPr lang="en-US" sz="2000" dirty="0">
                <a:solidFill>
                  <a:schemeClr val="bg1"/>
                </a:solidFill>
              </a:rPr>
              <a:t> on </a:t>
            </a:r>
            <a:r>
              <a:rPr lang="en-US" sz="2000" dirty="0" err="1">
                <a:solidFill>
                  <a:schemeClr val="bg1"/>
                </a:solidFill>
              </a:rPr>
              <a:t>keeruline</a:t>
            </a:r>
            <a:r>
              <a:rPr lang="en-US" sz="2000" dirty="0">
                <a:solidFill>
                  <a:schemeClr val="bg1"/>
                </a:solidFill>
              </a:rPr>
              <a:t>, me </a:t>
            </a:r>
            <a:r>
              <a:rPr lang="en-US" sz="2000" dirty="0" err="1">
                <a:solidFill>
                  <a:schemeClr val="bg1"/>
                </a:solidFill>
              </a:rPr>
              <a:t>ei</a:t>
            </a:r>
            <a:r>
              <a:rPr lang="en-US" sz="2000" dirty="0">
                <a:solidFill>
                  <a:schemeClr val="bg1"/>
                </a:solidFill>
              </a:rPr>
              <a:t> tee </a:t>
            </a:r>
            <a:r>
              <a:rPr lang="en-US" sz="2000" dirty="0" err="1">
                <a:solidFill>
                  <a:schemeClr val="bg1"/>
                </a:solidFill>
              </a:rPr>
              <a:t>seda</a:t>
            </a:r>
            <a:endParaRPr lang="en-EE" sz="2000" dirty="0">
              <a:solidFill>
                <a:schemeClr val="bg1"/>
              </a:solidFill>
            </a:endParaRPr>
          </a:p>
        </p:txBody>
      </p:sp>
    </p:spTree>
    <p:extLst>
      <p:ext uri="{BB962C8B-B14F-4D97-AF65-F5344CB8AC3E}">
        <p14:creationId xmlns:p14="http://schemas.microsoft.com/office/powerpoint/2010/main" val="172167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P spid="13" grpId="0"/>
      <p:bldP spid="14" grpId="0"/>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F0AE3-41C9-4427-A768-4D1ACDD88124}"/>
              </a:ext>
            </a:extLst>
          </p:cNvPr>
          <p:cNvSpPr>
            <a:spLocks noGrp="1"/>
          </p:cNvSpPr>
          <p:nvPr>
            <p:ph type="title"/>
          </p:nvPr>
        </p:nvSpPr>
        <p:spPr/>
        <p:txBody>
          <a:bodyPr/>
          <a:lstStyle/>
          <a:p>
            <a:r>
              <a:rPr lang="en-EE" dirty="0"/>
              <a:t>Ilus matemaatika 2: kokkuvõte</a:t>
            </a:r>
          </a:p>
        </p:txBody>
      </p:sp>
      <p:sp>
        <p:nvSpPr>
          <p:cNvPr id="3" name="Content Placeholder 2">
            <a:extLst>
              <a:ext uri="{FF2B5EF4-FFF2-40B4-BE49-F238E27FC236}">
                <a16:creationId xmlns:a16="http://schemas.microsoft.com/office/drawing/2014/main" id="{E7A7036E-E45B-D36D-FDB8-93DA994F8F89}"/>
              </a:ext>
            </a:extLst>
          </p:cNvPr>
          <p:cNvSpPr>
            <a:spLocks noGrp="1"/>
          </p:cNvSpPr>
          <p:nvPr>
            <p:ph idx="1"/>
          </p:nvPr>
        </p:nvSpPr>
        <p:spPr/>
        <p:txBody>
          <a:bodyPr/>
          <a:lstStyle/>
          <a:p>
            <a:r>
              <a:rPr lang="en-EE" dirty="0"/>
              <a:t>Paljud krüptograafilised konstruktsioonid põhinevad “ilusal matemaatikal”</a:t>
            </a:r>
          </a:p>
          <a:p>
            <a:pPr lvl="1"/>
            <a:r>
              <a:rPr lang="en-EE" dirty="0"/>
              <a:t>Arvuteoreetilised funktsioonid</a:t>
            </a:r>
          </a:p>
          <a:p>
            <a:pPr lvl="1"/>
            <a:r>
              <a:rPr lang="en-EE" dirty="0"/>
              <a:t>Elliptilised kõverad</a:t>
            </a:r>
          </a:p>
          <a:p>
            <a:pPr lvl="1"/>
            <a:r>
              <a:rPr lang="en-EE" dirty="0"/>
              <a:t>Täisarvuvõred – integer lattices</a:t>
            </a:r>
          </a:p>
          <a:p>
            <a:pPr lvl="1"/>
            <a:r>
              <a:rPr lang="en-EE" dirty="0"/>
              <a:t>…</a:t>
            </a:r>
          </a:p>
          <a:p>
            <a:r>
              <a:rPr lang="en-EE" dirty="0"/>
              <a:t>Mida keerulisem on matemaatika, seda lihtsam on koostada turvalist krüptot</a:t>
            </a:r>
          </a:p>
          <a:p>
            <a:r>
              <a:rPr lang="en-EE" dirty="0"/>
              <a:t>False: seda lihtsam on teha rünnet koostava krüptograafi tööd keeruliseks</a:t>
            </a:r>
          </a:p>
          <a:p>
            <a:pPr lvl="1"/>
            <a:r>
              <a:rPr lang="en-GB" dirty="0"/>
              <a:t>S</a:t>
            </a:r>
            <a:r>
              <a:rPr lang="en-EE" dirty="0"/>
              <a:t>est ta peab tundma/avastama väga sügavat matemaatikat</a:t>
            </a:r>
          </a:p>
          <a:p>
            <a:pPr lvl="1"/>
            <a:r>
              <a:rPr lang="en-EE" dirty="0"/>
              <a:t>Võimalik, et sügav matemaatika võimaldab ka </a:t>
            </a:r>
            <a:r>
              <a:rPr lang="en-EE" b="1" dirty="0"/>
              <a:t>tegelikult</a:t>
            </a:r>
            <a:r>
              <a:rPr lang="en-EE" dirty="0"/>
              <a:t> turvalist krüptot</a:t>
            </a:r>
          </a:p>
        </p:txBody>
      </p:sp>
      <p:cxnSp>
        <p:nvCxnSpPr>
          <p:cNvPr id="5" name="Straight Connector 4">
            <a:extLst>
              <a:ext uri="{FF2B5EF4-FFF2-40B4-BE49-F238E27FC236}">
                <a16:creationId xmlns:a16="http://schemas.microsoft.com/office/drawing/2014/main" id="{6D82700B-4E0E-073E-2814-D75E527619FA}"/>
              </a:ext>
            </a:extLst>
          </p:cNvPr>
          <p:cNvCxnSpPr>
            <a:cxnSpLocks/>
          </p:cNvCxnSpPr>
          <p:nvPr/>
        </p:nvCxnSpPr>
        <p:spPr>
          <a:xfrm>
            <a:off x="6006164" y="4243042"/>
            <a:ext cx="2935705" cy="0"/>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776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8C0EE-681B-F6D3-CC16-4F7A1AABBADF}"/>
              </a:ext>
            </a:extLst>
          </p:cNvPr>
          <p:cNvSpPr>
            <a:spLocks noGrp="1"/>
          </p:cNvSpPr>
          <p:nvPr>
            <p:ph type="title"/>
          </p:nvPr>
        </p:nvSpPr>
        <p:spPr/>
        <p:txBody>
          <a:bodyPr/>
          <a:lstStyle/>
          <a:p>
            <a:r>
              <a:rPr lang="en-EE" dirty="0"/>
              <a:t>Ilus matemaatika, 3: tõestused</a:t>
            </a:r>
          </a:p>
        </p:txBody>
      </p:sp>
      <p:sp>
        <p:nvSpPr>
          <p:cNvPr id="3" name="Content Placeholder 2">
            <a:extLst>
              <a:ext uri="{FF2B5EF4-FFF2-40B4-BE49-F238E27FC236}">
                <a16:creationId xmlns:a16="http://schemas.microsoft.com/office/drawing/2014/main" id="{1DE67933-778E-7984-3D47-F31D65331056}"/>
              </a:ext>
            </a:extLst>
          </p:cNvPr>
          <p:cNvSpPr>
            <a:spLocks noGrp="1"/>
          </p:cNvSpPr>
          <p:nvPr>
            <p:ph idx="1"/>
          </p:nvPr>
        </p:nvSpPr>
        <p:spPr/>
        <p:txBody>
          <a:bodyPr>
            <a:normAutofit/>
          </a:bodyPr>
          <a:lstStyle/>
          <a:p>
            <a:r>
              <a:rPr lang="en-EE" dirty="0"/>
              <a:t>Krüptograafias peavad olema kõigepealt “korrektsed definitsioonid”</a:t>
            </a:r>
          </a:p>
          <a:p>
            <a:pPr lvl="1"/>
            <a:r>
              <a:rPr lang="en-EE" dirty="0"/>
              <a:t>Segu praktikas vajaminevast, keerukusteoreetilisest notatsioonist, ning sellest, mida on matemaatiliselt võimalik saavutada</a:t>
            </a:r>
          </a:p>
          <a:p>
            <a:r>
              <a:rPr lang="en-EE" dirty="0"/>
              <a:t>Sellele järgnevad konstruktsioonid</a:t>
            </a:r>
          </a:p>
          <a:p>
            <a:pPr lvl="1"/>
            <a:r>
              <a:rPr lang="en-EE" dirty="0"/>
              <a:t>Efektiivsed, turvalised, “lihtsad analüüsida”</a:t>
            </a:r>
          </a:p>
          <a:p>
            <a:r>
              <a:rPr lang="en-EE" dirty="0"/>
              <a:t>Sellele järgneb turvatõestus</a:t>
            </a:r>
          </a:p>
          <a:p>
            <a:pPr lvl="1"/>
            <a:r>
              <a:rPr lang="en-EE" dirty="0"/>
              <a:t>Kuna keerukusteooria on nagu on, on paljud tõestused reduktsioonid</a:t>
            </a:r>
          </a:p>
          <a:p>
            <a:pPr lvl="1"/>
            <a:r>
              <a:rPr lang="en-EE" dirty="0"/>
              <a:t>“Eeldades, et X on turvaline, on meie konstruktsioon turvaline”</a:t>
            </a:r>
          </a:p>
          <a:p>
            <a:pPr lvl="1"/>
            <a:r>
              <a:rPr lang="en-EE" dirty="0"/>
              <a:t>Ntks: eeldades, et DL on turvaline, on Diffie-Hellmani võtmevahetus turvaline (õige definitsiooni järgi)</a:t>
            </a:r>
          </a:p>
        </p:txBody>
      </p:sp>
      <p:sp>
        <p:nvSpPr>
          <p:cNvPr id="4" name="TextBox 3">
            <a:extLst>
              <a:ext uri="{FF2B5EF4-FFF2-40B4-BE49-F238E27FC236}">
                <a16:creationId xmlns:a16="http://schemas.microsoft.com/office/drawing/2014/main" id="{0A6F4900-236B-EFF5-2043-4530566F52D2}"/>
              </a:ext>
            </a:extLst>
          </p:cNvPr>
          <p:cNvSpPr txBox="1"/>
          <p:nvPr/>
        </p:nvSpPr>
        <p:spPr>
          <a:xfrm>
            <a:off x="2070096" y="5848706"/>
            <a:ext cx="6448263" cy="1015663"/>
          </a:xfrm>
          <a:prstGeom prst="rect">
            <a:avLst/>
          </a:prstGeom>
          <a:solidFill>
            <a:schemeClr val="accent5"/>
          </a:solidFill>
        </p:spPr>
        <p:txBody>
          <a:bodyPr wrap="square" rtlCol="0">
            <a:spAutoFit/>
          </a:bodyPr>
          <a:lstStyle/>
          <a:p>
            <a:r>
              <a:rPr lang="en-EE" sz="2000" dirty="0">
                <a:solidFill>
                  <a:schemeClr val="bg1"/>
                </a:solidFill>
              </a:rPr>
              <a:t>Krüptograafia turvalisust ei saa testida. Turvalisust peab defineerima ja tõestama! Kontrast: AI korral saab vaadata, kas kassipilt on kassi moodi</a:t>
            </a:r>
          </a:p>
        </p:txBody>
      </p:sp>
    </p:spTree>
    <p:extLst>
      <p:ext uri="{BB962C8B-B14F-4D97-AF65-F5344CB8AC3E}">
        <p14:creationId xmlns:p14="http://schemas.microsoft.com/office/powerpoint/2010/main" val="89427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CE56E-EC93-88BF-C99B-FED08A90A26F}"/>
              </a:ext>
            </a:extLst>
          </p:cNvPr>
          <p:cNvSpPr>
            <a:spLocks noGrp="1"/>
          </p:cNvSpPr>
          <p:nvPr>
            <p:ph type="title"/>
          </p:nvPr>
        </p:nvSpPr>
        <p:spPr/>
        <p:txBody>
          <a:bodyPr/>
          <a:lstStyle/>
          <a:p>
            <a:r>
              <a:rPr lang="en-EE" dirty="0"/>
              <a:t>The Art of Cryptography</a:t>
            </a:r>
          </a:p>
        </p:txBody>
      </p:sp>
      <p:sp>
        <p:nvSpPr>
          <p:cNvPr id="3" name="Content Placeholder 2">
            <a:extLst>
              <a:ext uri="{FF2B5EF4-FFF2-40B4-BE49-F238E27FC236}">
                <a16:creationId xmlns:a16="http://schemas.microsoft.com/office/drawing/2014/main" id="{1F6C07CF-EAD5-D929-06A1-F7AAB8674836}"/>
              </a:ext>
            </a:extLst>
          </p:cNvPr>
          <p:cNvSpPr>
            <a:spLocks noGrp="1"/>
          </p:cNvSpPr>
          <p:nvPr>
            <p:ph idx="1"/>
          </p:nvPr>
        </p:nvSpPr>
        <p:spPr/>
        <p:txBody>
          <a:bodyPr/>
          <a:lstStyle/>
          <a:p>
            <a:r>
              <a:rPr lang="en-EE" dirty="0"/>
              <a:t>Kõik peab töötama!</a:t>
            </a:r>
          </a:p>
          <a:p>
            <a:r>
              <a:rPr lang="en-EE" b="1" dirty="0"/>
              <a:t>Vale definitsioon: </a:t>
            </a:r>
          </a:p>
          <a:p>
            <a:pPr lvl="1"/>
            <a:r>
              <a:rPr lang="en-EE" dirty="0"/>
              <a:t>Suvaline konstruktsioon on kasutu, sest eesmärk on vale</a:t>
            </a:r>
          </a:p>
          <a:p>
            <a:pPr lvl="1"/>
            <a:r>
              <a:rPr lang="en-GB" dirty="0"/>
              <a:t>V</a:t>
            </a:r>
            <a:r>
              <a:rPr lang="en-EE" dirty="0"/>
              <a:t>õi ei ole eesmärki võimalik saavutada, ehk konstruktsiooni ei leidu!</a:t>
            </a:r>
          </a:p>
          <a:p>
            <a:r>
              <a:rPr lang="en-EE" b="1" dirty="0"/>
              <a:t>Vale konstruktsioon:</a:t>
            </a:r>
          </a:p>
          <a:p>
            <a:pPr lvl="1"/>
            <a:r>
              <a:rPr lang="en-EE" dirty="0"/>
              <a:t>ei ole efektiivne või turvaline</a:t>
            </a:r>
          </a:p>
          <a:p>
            <a:r>
              <a:rPr lang="en-EE" b="1" dirty="0"/>
              <a:t>Vale tõestus:</a:t>
            </a:r>
          </a:p>
          <a:p>
            <a:pPr lvl="1"/>
            <a:r>
              <a:rPr lang="en-EE" dirty="0"/>
              <a:t>Paberil on asi turvaline, aga alatu krüptograaf leiab tõestuses vea ja murrab skeemi lahti!</a:t>
            </a:r>
          </a:p>
          <a:p>
            <a:pPr lvl="1"/>
            <a:r>
              <a:rPr lang="en-EE" dirty="0"/>
              <a:t>Kahjuks on see väga levinud probleem </a:t>
            </a:r>
            <a:r>
              <a:rPr lang="en-EE" dirty="0">
                <a:sym typeface="Wingdings" pitchFamily="2" charset="2"/>
              </a:rPr>
              <a:t></a:t>
            </a:r>
            <a:endParaRPr lang="en-EE" dirty="0"/>
          </a:p>
          <a:p>
            <a:endParaRPr lang="en-EE" dirty="0"/>
          </a:p>
        </p:txBody>
      </p:sp>
      <p:sp>
        <p:nvSpPr>
          <p:cNvPr id="4" name="TextBox 3">
            <a:extLst>
              <a:ext uri="{FF2B5EF4-FFF2-40B4-BE49-F238E27FC236}">
                <a16:creationId xmlns:a16="http://schemas.microsoft.com/office/drawing/2014/main" id="{23361B34-6DB3-B8CD-320F-6B77A22A202B}"/>
              </a:ext>
            </a:extLst>
          </p:cNvPr>
          <p:cNvSpPr txBox="1"/>
          <p:nvPr/>
        </p:nvSpPr>
        <p:spPr>
          <a:xfrm>
            <a:off x="5830911" y="5894457"/>
            <a:ext cx="4853131" cy="707886"/>
          </a:xfrm>
          <a:prstGeom prst="rect">
            <a:avLst/>
          </a:prstGeom>
          <a:solidFill>
            <a:schemeClr val="tx2">
              <a:lumMod val="60000"/>
              <a:lumOff val="40000"/>
            </a:schemeClr>
          </a:solidFill>
        </p:spPr>
        <p:txBody>
          <a:bodyPr wrap="square" rtlCol="0">
            <a:spAutoFit/>
          </a:bodyPr>
          <a:lstStyle/>
          <a:p>
            <a:r>
              <a:rPr lang="en-US" sz="2000" dirty="0">
                <a:solidFill>
                  <a:schemeClr val="bg1"/>
                </a:solidFill>
              </a:rPr>
              <a:t>See </a:t>
            </a:r>
            <a:r>
              <a:rPr lang="en-US" sz="2000" dirty="0" err="1">
                <a:solidFill>
                  <a:schemeClr val="bg1"/>
                </a:solidFill>
              </a:rPr>
              <a:t>kõik</a:t>
            </a:r>
            <a:r>
              <a:rPr lang="en-US" sz="2000" dirty="0">
                <a:solidFill>
                  <a:schemeClr val="bg1"/>
                </a:solidFill>
              </a:rPr>
              <a:t> on “</a:t>
            </a:r>
            <a:r>
              <a:rPr lang="en-US" sz="2000" dirty="0" err="1">
                <a:solidFill>
                  <a:schemeClr val="bg1"/>
                </a:solidFill>
              </a:rPr>
              <a:t>positiivse</a:t>
            </a:r>
            <a:r>
              <a:rPr lang="en-US" sz="2000" dirty="0">
                <a:solidFill>
                  <a:schemeClr val="bg1"/>
                </a:solidFill>
              </a:rPr>
              <a:t>” </a:t>
            </a:r>
            <a:r>
              <a:rPr lang="en-US" sz="2000" dirty="0" err="1">
                <a:solidFill>
                  <a:schemeClr val="bg1"/>
                </a:solidFill>
              </a:rPr>
              <a:t>krüpto</a:t>
            </a:r>
            <a:r>
              <a:rPr lang="en-US" sz="2000" dirty="0">
                <a:solidFill>
                  <a:schemeClr val="bg1"/>
                </a:solidFill>
              </a:rPr>
              <a:t> </a:t>
            </a:r>
            <a:r>
              <a:rPr lang="en-US" sz="2000" dirty="0" err="1">
                <a:solidFill>
                  <a:schemeClr val="bg1"/>
                </a:solidFill>
              </a:rPr>
              <a:t>kohta</a:t>
            </a:r>
            <a:r>
              <a:rPr lang="en-US" sz="2000" dirty="0">
                <a:solidFill>
                  <a:schemeClr val="bg1"/>
                </a:solidFill>
              </a:rPr>
              <a:t>. </a:t>
            </a:r>
            <a:r>
              <a:rPr lang="en-US" sz="2000" dirty="0" err="1">
                <a:solidFill>
                  <a:schemeClr val="bg1"/>
                </a:solidFill>
              </a:rPr>
              <a:t>Krüptoanalüüsi</a:t>
            </a:r>
            <a:r>
              <a:rPr lang="en-US" sz="2000" dirty="0">
                <a:solidFill>
                  <a:schemeClr val="bg1"/>
                </a:solidFill>
              </a:rPr>
              <a:t> </a:t>
            </a:r>
            <a:r>
              <a:rPr lang="en-US" sz="2000" dirty="0" err="1">
                <a:solidFill>
                  <a:schemeClr val="bg1"/>
                </a:solidFill>
              </a:rPr>
              <a:t>puhul</a:t>
            </a:r>
            <a:r>
              <a:rPr lang="en-US" sz="2000" dirty="0">
                <a:solidFill>
                  <a:schemeClr val="bg1"/>
                </a:solidFill>
              </a:rPr>
              <a:t> on </a:t>
            </a:r>
            <a:r>
              <a:rPr lang="en-US" sz="2000" dirty="0" err="1">
                <a:solidFill>
                  <a:schemeClr val="bg1"/>
                </a:solidFill>
              </a:rPr>
              <a:t>asjad</a:t>
            </a:r>
            <a:r>
              <a:rPr lang="en-US" sz="2000" dirty="0">
                <a:solidFill>
                  <a:schemeClr val="bg1"/>
                </a:solidFill>
              </a:rPr>
              <a:t> </a:t>
            </a:r>
            <a:r>
              <a:rPr lang="en-US" sz="2000" dirty="0" err="1">
                <a:solidFill>
                  <a:schemeClr val="bg1"/>
                </a:solidFill>
              </a:rPr>
              <a:t>erinevad</a:t>
            </a:r>
            <a:endParaRPr lang="en-EE" sz="2000" dirty="0">
              <a:solidFill>
                <a:schemeClr val="bg1"/>
              </a:solidFill>
            </a:endParaRPr>
          </a:p>
        </p:txBody>
      </p:sp>
    </p:spTree>
    <p:extLst>
      <p:ext uri="{BB962C8B-B14F-4D97-AF65-F5344CB8AC3E}">
        <p14:creationId xmlns:p14="http://schemas.microsoft.com/office/powerpoint/2010/main" val="203132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4" grpId="1" animBg="1"/>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85EB2-7A55-BBBE-5B89-9DF3266581A3}"/>
              </a:ext>
            </a:extLst>
          </p:cNvPr>
          <p:cNvSpPr>
            <a:spLocks noGrp="1"/>
          </p:cNvSpPr>
          <p:nvPr>
            <p:ph type="title"/>
          </p:nvPr>
        </p:nvSpPr>
        <p:spPr/>
        <p:txBody>
          <a:bodyPr/>
          <a:lstStyle/>
          <a:p>
            <a:r>
              <a:rPr lang="en-EE" dirty="0"/>
              <a:t>Ilusad rakendused: primitiivid</a:t>
            </a:r>
          </a:p>
        </p:txBody>
      </p:sp>
      <p:sp>
        <p:nvSpPr>
          <p:cNvPr id="3" name="Content Placeholder 2">
            <a:extLst>
              <a:ext uri="{FF2B5EF4-FFF2-40B4-BE49-F238E27FC236}">
                <a16:creationId xmlns:a16="http://schemas.microsoft.com/office/drawing/2014/main" id="{9942C88E-34A7-590A-6E98-18F1F0D4CEEE}"/>
              </a:ext>
            </a:extLst>
          </p:cNvPr>
          <p:cNvSpPr>
            <a:spLocks noGrp="1"/>
          </p:cNvSpPr>
          <p:nvPr>
            <p:ph idx="1"/>
          </p:nvPr>
        </p:nvSpPr>
        <p:spPr/>
        <p:txBody>
          <a:bodyPr>
            <a:normAutofit/>
          </a:bodyPr>
          <a:lstStyle/>
          <a:p>
            <a:r>
              <a:rPr lang="en-EE" b="1" dirty="0"/>
              <a:t>Krüpteerimine: </a:t>
            </a:r>
            <a:r>
              <a:rPr lang="en-EE" dirty="0"/>
              <a:t>info saatmine nii, et seda lugeda vaid designeeritud osapool</a:t>
            </a:r>
          </a:p>
          <a:p>
            <a:pPr lvl="1"/>
            <a:r>
              <a:rPr lang="en-EE" dirty="0"/>
              <a:t>Sümmeetriline (ntks AES): Alice ja Bob jagavad salajast võtit</a:t>
            </a:r>
          </a:p>
          <a:p>
            <a:pPr lvl="1"/>
            <a:r>
              <a:rPr lang="en-EE" dirty="0"/>
              <a:t>Asümmeetriline (ntks RSA): igal omapoolel on enda salajane ja avalik võti</a:t>
            </a:r>
          </a:p>
          <a:p>
            <a:r>
              <a:rPr lang="en-EE" b="1" dirty="0"/>
              <a:t>Signeerimine: </a:t>
            </a:r>
            <a:r>
              <a:rPr lang="en-EE" dirty="0"/>
              <a:t>andmete sidumine oma nimega</a:t>
            </a:r>
          </a:p>
          <a:p>
            <a:pPr lvl="1"/>
            <a:r>
              <a:rPr lang="en-EE" dirty="0"/>
              <a:t>Sümmeetriline (MAC): saatja ja vastuvõtja usaldavad teineteist</a:t>
            </a:r>
          </a:p>
          <a:p>
            <a:pPr lvl="1"/>
            <a:r>
              <a:rPr lang="en-EE" dirty="0"/>
              <a:t>Asümmeetriline (digiallkiri, ntks ECDSA): ainult salajast võtit teav osapool saab signeerida</a:t>
            </a:r>
          </a:p>
          <a:p>
            <a:r>
              <a:rPr lang="en-EE" b="1" dirty="0"/>
              <a:t>Võtmevahetus</a:t>
            </a:r>
            <a:r>
              <a:rPr lang="en-EE" dirty="0"/>
              <a:t> (ntks Diffie-Hellman): ühise salajase võtme genereerimine</a:t>
            </a:r>
          </a:p>
          <a:p>
            <a:r>
              <a:rPr lang="en-EE" b="1" dirty="0"/>
              <a:t>Räsimine</a:t>
            </a:r>
            <a:r>
              <a:rPr lang="en-EE" dirty="0"/>
              <a:t> (ntks SHA3): suurest andmehulgast turvaliselt lühikese digesti tegemine</a:t>
            </a:r>
          </a:p>
        </p:txBody>
      </p:sp>
      <p:sp>
        <p:nvSpPr>
          <p:cNvPr id="4" name="TextBox 3">
            <a:extLst>
              <a:ext uri="{FF2B5EF4-FFF2-40B4-BE49-F238E27FC236}">
                <a16:creationId xmlns:a16="http://schemas.microsoft.com/office/drawing/2014/main" id="{6B9284F1-68A6-0521-A85E-9D9270762360}"/>
              </a:ext>
            </a:extLst>
          </p:cNvPr>
          <p:cNvSpPr txBox="1"/>
          <p:nvPr/>
        </p:nvSpPr>
        <p:spPr>
          <a:xfrm>
            <a:off x="2486809" y="5917608"/>
            <a:ext cx="7386918" cy="707886"/>
          </a:xfrm>
          <a:prstGeom prst="rect">
            <a:avLst/>
          </a:prstGeom>
          <a:solidFill>
            <a:schemeClr val="tx2">
              <a:lumMod val="60000"/>
              <a:lumOff val="40000"/>
            </a:schemeClr>
          </a:solidFill>
        </p:spPr>
        <p:txBody>
          <a:bodyPr wrap="square" rtlCol="0">
            <a:spAutoFit/>
          </a:bodyPr>
          <a:lstStyle/>
          <a:p>
            <a:r>
              <a:rPr lang="en-US" sz="2000" dirty="0" err="1">
                <a:solidFill>
                  <a:schemeClr val="bg1"/>
                </a:solidFill>
              </a:rPr>
              <a:t>Igal</a:t>
            </a:r>
            <a:r>
              <a:rPr lang="en-US" sz="2000" dirty="0">
                <a:solidFill>
                  <a:schemeClr val="bg1"/>
                </a:solidFill>
              </a:rPr>
              <a:t> </a:t>
            </a:r>
            <a:r>
              <a:rPr lang="en-US" sz="2000" dirty="0" err="1">
                <a:solidFill>
                  <a:schemeClr val="bg1"/>
                </a:solidFill>
              </a:rPr>
              <a:t>primitiivil</a:t>
            </a:r>
            <a:r>
              <a:rPr lang="en-US" sz="2000" dirty="0">
                <a:solidFill>
                  <a:schemeClr val="bg1"/>
                </a:solidFill>
              </a:rPr>
              <a:t> </a:t>
            </a:r>
            <a:r>
              <a:rPr lang="en-US" sz="2000" dirty="0" err="1">
                <a:solidFill>
                  <a:schemeClr val="bg1"/>
                </a:solidFill>
              </a:rPr>
              <a:t>ona</a:t>
            </a:r>
            <a:r>
              <a:rPr lang="en-US" sz="2000" dirty="0">
                <a:solidFill>
                  <a:schemeClr val="bg1"/>
                </a:solidFill>
              </a:rPr>
              <a:t> </a:t>
            </a:r>
            <a:r>
              <a:rPr lang="en-US" sz="2000" dirty="0" err="1">
                <a:solidFill>
                  <a:schemeClr val="bg1"/>
                </a:solidFill>
              </a:rPr>
              <a:t>oma</a:t>
            </a:r>
            <a:r>
              <a:rPr lang="en-US" sz="2000" dirty="0">
                <a:solidFill>
                  <a:schemeClr val="bg1"/>
                </a:solidFill>
              </a:rPr>
              <a:t> </a:t>
            </a:r>
            <a:r>
              <a:rPr lang="en-US" sz="2000" dirty="0" err="1">
                <a:solidFill>
                  <a:schemeClr val="bg1"/>
                </a:solidFill>
              </a:rPr>
              <a:t>definitsioon</a:t>
            </a:r>
            <a:r>
              <a:rPr lang="en-US" sz="2000" dirty="0">
                <a:solidFill>
                  <a:schemeClr val="bg1"/>
                </a:solidFill>
              </a:rPr>
              <a:t>(id), mis </a:t>
            </a:r>
            <a:r>
              <a:rPr lang="en-US" sz="2000" dirty="0" err="1">
                <a:solidFill>
                  <a:schemeClr val="bg1"/>
                </a:solidFill>
              </a:rPr>
              <a:t>sõltuvad</a:t>
            </a:r>
            <a:r>
              <a:rPr lang="en-US" sz="2000" dirty="0">
                <a:solidFill>
                  <a:schemeClr val="bg1"/>
                </a:solidFill>
              </a:rPr>
              <a:t> </a:t>
            </a:r>
            <a:r>
              <a:rPr lang="en-US" sz="2000" dirty="0" err="1">
                <a:solidFill>
                  <a:schemeClr val="bg1"/>
                </a:solidFill>
              </a:rPr>
              <a:t>rakendusest</a:t>
            </a:r>
            <a:r>
              <a:rPr lang="en-US" sz="2000" dirty="0">
                <a:solidFill>
                  <a:schemeClr val="bg1"/>
                </a:solidFill>
              </a:rPr>
              <a:t> ja </a:t>
            </a:r>
            <a:r>
              <a:rPr lang="en-US" sz="2000" dirty="0" err="1">
                <a:solidFill>
                  <a:schemeClr val="bg1"/>
                </a:solidFill>
              </a:rPr>
              <a:t>soovitavast</a:t>
            </a:r>
            <a:r>
              <a:rPr lang="en-US" sz="2000" dirty="0">
                <a:solidFill>
                  <a:schemeClr val="bg1"/>
                </a:solidFill>
              </a:rPr>
              <a:t> </a:t>
            </a:r>
            <a:r>
              <a:rPr lang="en-US" sz="2000" dirty="0" err="1">
                <a:solidFill>
                  <a:schemeClr val="bg1"/>
                </a:solidFill>
              </a:rPr>
              <a:t>turvalisuse</a:t>
            </a:r>
            <a:r>
              <a:rPr lang="en-US" sz="2000" dirty="0">
                <a:solidFill>
                  <a:schemeClr val="bg1"/>
                </a:solidFill>
              </a:rPr>
              <a:t>/</a:t>
            </a:r>
            <a:r>
              <a:rPr lang="en-US" sz="2000" dirty="0" err="1">
                <a:solidFill>
                  <a:schemeClr val="bg1"/>
                </a:solidFill>
              </a:rPr>
              <a:t>efektiivsuse</a:t>
            </a:r>
            <a:r>
              <a:rPr lang="en-US" sz="2000" dirty="0">
                <a:solidFill>
                  <a:schemeClr val="bg1"/>
                </a:solidFill>
              </a:rPr>
              <a:t> </a:t>
            </a:r>
            <a:r>
              <a:rPr lang="en-US" sz="2000" dirty="0" err="1">
                <a:solidFill>
                  <a:schemeClr val="bg1"/>
                </a:solidFill>
              </a:rPr>
              <a:t>balansist</a:t>
            </a:r>
            <a:endParaRPr lang="en-EE" sz="2000" dirty="0">
              <a:solidFill>
                <a:schemeClr val="bg1"/>
              </a:solidFill>
            </a:endParaRPr>
          </a:p>
        </p:txBody>
      </p:sp>
    </p:spTree>
    <p:extLst>
      <p:ext uri="{BB962C8B-B14F-4D97-AF65-F5344CB8AC3E}">
        <p14:creationId xmlns:p14="http://schemas.microsoft.com/office/powerpoint/2010/main" val="35929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4" grpId="1" animBg="1"/>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F8A38-5484-9FF5-CF29-2A031917E6E6}"/>
              </a:ext>
            </a:extLst>
          </p:cNvPr>
          <p:cNvSpPr>
            <a:spLocks noGrp="1"/>
          </p:cNvSpPr>
          <p:nvPr>
            <p:ph type="title"/>
          </p:nvPr>
        </p:nvSpPr>
        <p:spPr/>
        <p:txBody>
          <a:bodyPr/>
          <a:lstStyle/>
          <a:p>
            <a:r>
              <a:rPr lang="en-EE" dirty="0"/>
              <a:t>Ilusad rakendused: protokollid</a:t>
            </a:r>
          </a:p>
        </p:txBody>
      </p:sp>
      <p:sp>
        <p:nvSpPr>
          <p:cNvPr id="3" name="Content Placeholder 2">
            <a:extLst>
              <a:ext uri="{FF2B5EF4-FFF2-40B4-BE49-F238E27FC236}">
                <a16:creationId xmlns:a16="http://schemas.microsoft.com/office/drawing/2014/main" id="{E500DBD3-F96C-33DD-B6C4-4E1D85F8BCD3}"/>
              </a:ext>
            </a:extLst>
          </p:cNvPr>
          <p:cNvSpPr>
            <a:spLocks noGrp="1"/>
          </p:cNvSpPr>
          <p:nvPr>
            <p:ph idx="1"/>
          </p:nvPr>
        </p:nvSpPr>
        <p:spPr/>
        <p:txBody>
          <a:bodyPr/>
          <a:lstStyle/>
          <a:p>
            <a:r>
              <a:rPr lang="en-EE" dirty="0"/>
              <a:t>E-valimised</a:t>
            </a:r>
          </a:p>
          <a:p>
            <a:r>
              <a:rPr lang="en-EE" dirty="0"/>
              <a:t>Võrgus autentimine, turvalise sessiooni loomine (ntks TLS)</a:t>
            </a:r>
          </a:p>
          <a:p>
            <a:r>
              <a:rPr lang="en-EE" dirty="0"/>
              <a:t>Vähem tuntud:</a:t>
            </a:r>
          </a:p>
          <a:p>
            <a:pPr lvl="1"/>
            <a:r>
              <a:rPr lang="en-GB" dirty="0"/>
              <a:t>P</a:t>
            </a:r>
            <a:r>
              <a:rPr lang="en-EE" dirty="0"/>
              <a:t>rivaatsust-säilitav andmekaevandus</a:t>
            </a:r>
          </a:p>
          <a:p>
            <a:pPr lvl="1"/>
            <a:r>
              <a:rPr lang="en-EE" dirty="0"/>
              <a:t>E-oksjonid</a:t>
            </a:r>
          </a:p>
          <a:p>
            <a:pPr indent="-285750"/>
            <a:r>
              <a:rPr lang="en-EE" dirty="0"/>
              <a:t>Kõikvõimalikud plokiahela ja krüptorahandusprotokollid</a:t>
            </a:r>
          </a:p>
          <a:p>
            <a:pPr indent="-285750"/>
            <a:r>
              <a:rPr lang="en-EE" dirty="0"/>
              <a:t>Kõikvõimalikud rakendused riigikaitses</a:t>
            </a:r>
          </a:p>
          <a:p>
            <a:pPr indent="-285750"/>
            <a:r>
              <a:rPr lang="en-EE" dirty="0"/>
              <a:t>Nullteadmustõestused</a:t>
            </a:r>
          </a:p>
          <a:p>
            <a:pPr indent="-285750"/>
            <a:r>
              <a:rPr lang="en-EE" dirty="0"/>
              <a:t>Verifitseeritav arvutus</a:t>
            </a:r>
          </a:p>
        </p:txBody>
      </p:sp>
      <p:sp>
        <p:nvSpPr>
          <p:cNvPr id="4" name="TextBox 3">
            <a:extLst>
              <a:ext uri="{FF2B5EF4-FFF2-40B4-BE49-F238E27FC236}">
                <a16:creationId xmlns:a16="http://schemas.microsoft.com/office/drawing/2014/main" id="{02A601C4-BD4F-21AD-7F10-446DE8CE2016}"/>
              </a:ext>
            </a:extLst>
          </p:cNvPr>
          <p:cNvSpPr txBox="1"/>
          <p:nvPr/>
        </p:nvSpPr>
        <p:spPr>
          <a:xfrm>
            <a:off x="3525499" y="5083791"/>
            <a:ext cx="2398224" cy="400110"/>
          </a:xfrm>
          <a:prstGeom prst="rect">
            <a:avLst/>
          </a:prstGeom>
          <a:solidFill>
            <a:schemeClr val="tx2">
              <a:lumMod val="60000"/>
              <a:lumOff val="40000"/>
            </a:schemeClr>
          </a:solidFill>
        </p:spPr>
        <p:txBody>
          <a:bodyPr wrap="square" rtlCol="0">
            <a:spAutoFit/>
          </a:bodyPr>
          <a:lstStyle/>
          <a:p>
            <a:r>
              <a:rPr lang="en-EE" sz="2000" dirty="0">
                <a:solidFill>
                  <a:schemeClr val="bg1"/>
                </a:solidFill>
              </a:rPr>
              <a:t>“What I really do”</a:t>
            </a:r>
          </a:p>
        </p:txBody>
      </p:sp>
    </p:spTree>
    <p:extLst>
      <p:ext uri="{BB962C8B-B14F-4D97-AF65-F5344CB8AC3E}">
        <p14:creationId xmlns:p14="http://schemas.microsoft.com/office/powerpoint/2010/main" val="386877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4C12D-F3EF-B055-EB87-3F0E29EA199F}"/>
              </a:ext>
            </a:extLst>
          </p:cNvPr>
          <p:cNvSpPr>
            <a:spLocks noGrp="1"/>
          </p:cNvSpPr>
          <p:nvPr>
            <p:ph type="title"/>
          </p:nvPr>
        </p:nvSpPr>
        <p:spPr/>
        <p:txBody>
          <a:bodyPr/>
          <a:lstStyle/>
          <a:p>
            <a:r>
              <a:rPr lang="en-EE" dirty="0"/>
              <a:t>Nullteadmustõestused</a:t>
            </a:r>
          </a:p>
        </p:txBody>
      </p:sp>
      <mc:AlternateContent xmlns:mc="http://schemas.openxmlformats.org/markup-compatibility/2006">
        <mc:Choice xmlns:a14="http://schemas.microsoft.com/office/drawing/2010/main" Requires="a14">
          <p:sp>
            <p:nvSpPr>
              <p:cNvPr id="16" name="Content Placeholder 2">
                <a:extLst>
                  <a:ext uri="{FF2B5EF4-FFF2-40B4-BE49-F238E27FC236}">
                    <a16:creationId xmlns:a16="http://schemas.microsoft.com/office/drawing/2014/main" id="{5529F6BD-B85A-28CA-A0A3-31E3D739FB18}"/>
                  </a:ext>
                </a:extLst>
              </p:cNvPr>
              <p:cNvSpPr>
                <a:spLocks noGrp="1"/>
              </p:cNvSpPr>
              <p:nvPr>
                <p:ph idx="1"/>
              </p:nvPr>
            </p:nvSpPr>
            <p:spPr>
              <a:xfrm>
                <a:off x="677334" y="2160589"/>
                <a:ext cx="8596668" cy="3880773"/>
              </a:xfrm>
            </p:spPr>
            <p:txBody>
              <a:bodyPr>
                <a:normAutofit/>
              </a:bodyPr>
              <a:lstStyle/>
              <a:p>
                <a:r>
                  <a:rPr lang="en-US" dirty="0"/>
                  <a:t>Mario </a:t>
                </a:r>
                <a:r>
                  <a:rPr lang="en-US" dirty="0" err="1"/>
                  <a:t>peab</a:t>
                </a:r>
                <a:r>
                  <a:rPr lang="en-US" dirty="0"/>
                  <a:t> </a:t>
                </a:r>
                <a:r>
                  <a:rPr lang="en-US" dirty="0" err="1"/>
                  <a:t>Luigile</a:t>
                </a:r>
                <a:r>
                  <a:rPr lang="en-US" dirty="0"/>
                  <a:t> </a:t>
                </a:r>
                <a:r>
                  <a:rPr lang="en-US" dirty="0" err="1"/>
                  <a:t>tõestama</a:t>
                </a:r>
                <a:r>
                  <a:rPr lang="en-US" dirty="0"/>
                  <a:t>, et </a:t>
                </a:r>
                <a14:m>
                  <m:oMath xmlns:m="http://schemas.openxmlformats.org/officeDocument/2006/math">
                    <m:r>
                      <a:rPr lang="en-US" i="1" smtClean="0">
                        <a:solidFill>
                          <a:srgbClr val="0070C0"/>
                        </a:solidFill>
                        <a:latin typeface="Cambria Math" panose="02040503050406030204" pitchFamily="18" charset="0"/>
                      </a:rPr>
                      <m:t>𝑥</m:t>
                    </m:r>
                  </m:oMath>
                </a14:m>
                <a:r>
                  <a:rPr lang="en-US" dirty="0">
                    <a:solidFill>
                      <a:srgbClr val="0070C0"/>
                    </a:solidFill>
                  </a:rPr>
                  <a:t> </a:t>
                </a:r>
                <a:r>
                  <a:rPr lang="en-US" dirty="0" err="1"/>
                  <a:t>rahuldab</a:t>
                </a:r>
                <a:r>
                  <a:rPr lang="en-US" dirty="0"/>
                  <a:t> </a:t>
                </a:r>
                <a:r>
                  <a:rPr lang="en-US" dirty="0" err="1"/>
                  <a:t>mingit</a:t>
                </a:r>
                <a:r>
                  <a:rPr lang="en-US" dirty="0"/>
                  <a:t> </a:t>
                </a:r>
                <a:r>
                  <a:rPr lang="en-US" dirty="0" err="1"/>
                  <a:t>tingimust</a:t>
                </a:r>
                <a:r>
                  <a:rPr lang="en-US" dirty="0"/>
                  <a:t> </a:t>
                </a:r>
                <a14:m>
                  <m:oMath xmlns:m="http://schemas.openxmlformats.org/officeDocument/2006/math">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𝐿</m:t>
                    </m:r>
                  </m:oMath>
                </a14:m>
                <a:endParaRPr lang="en-EE" dirty="0">
                  <a:solidFill>
                    <a:srgbClr val="0070C0"/>
                  </a:solidFill>
                </a:endParaRPr>
              </a:p>
              <a:p>
                <a:pPr lvl="1"/>
                <a:r>
                  <a:rPr lang="en-EE" dirty="0"/>
                  <a:t>Lisaks sellele, Mario soovib Luigit veenda, et ta teab, miks </a:t>
                </a:r>
                <a14:m>
                  <m:oMath xmlns:m="http://schemas.openxmlformats.org/officeDocument/2006/math">
                    <m:r>
                      <a:rPr lang="en-US" i="1">
                        <a:solidFill>
                          <a:srgbClr val="0070C0"/>
                        </a:solidFill>
                        <a:latin typeface="Cambria Math" panose="02040503050406030204" pitchFamily="18" charset="0"/>
                      </a:rPr>
                      <m:t>𝑥</m:t>
                    </m:r>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𝐿</m:t>
                    </m:r>
                  </m:oMath>
                </a14:m>
                <a:r>
                  <a:rPr lang="en-EE" dirty="0">
                    <a:solidFill>
                      <a:srgbClr val="0070C0"/>
                    </a:solidFill>
                  </a:rPr>
                  <a:t> </a:t>
                </a:r>
                <a:r>
                  <a:rPr lang="en-EE" dirty="0"/>
                  <a:t>on tõene</a:t>
                </a:r>
              </a:p>
              <a:p>
                <a:pPr lvl="1"/>
                <a:r>
                  <a:rPr lang="en-EE" dirty="0"/>
                  <a:t>Ehk: Mario teab vastavat salajast sisendit (võtit?) </a:t>
                </a:r>
                <a14:m>
                  <m:oMath xmlns:m="http://schemas.openxmlformats.org/officeDocument/2006/math">
                    <m:r>
                      <a:rPr lang="en-US" i="1">
                        <a:solidFill>
                          <a:srgbClr val="0070C0"/>
                        </a:solidFill>
                        <a:latin typeface="Cambria Math" panose="02040503050406030204" pitchFamily="18" charset="0"/>
                      </a:rPr>
                      <m:t>𝑤</m:t>
                    </m:r>
                  </m:oMath>
                </a14:m>
                <a:endParaRPr lang="en-EE" dirty="0"/>
              </a:p>
              <a:p>
                <a:r>
                  <a:rPr lang="en-EE" dirty="0"/>
                  <a:t>Luigi teab </a:t>
                </a:r>
                <a14:m>
                  <m:oMath xmlns:m="http://schemas.openxmlformats.org/officeDocument/2006/math">
                    <m:r>
                      <a:rPr lang="en-US" b="0" i="1" smtClean="0">
                        <a:solidFill>
                          <a:srgbClr val="0070C0"/>
                        </a:solidFill>
                        <a:latin typeface="Cambria Math" panose="02040503050406030204" pitchFamily="18" charset="0"/>
                      </a:rPr>
                      <m:t>𝑥</m:t>
                    </m:r>
                  </m:oMath>
                </a14:m>
                <a:r>
                  <a:rPr lang="en-EE" dirty="0"/>
                  <a:t>-</a:t>
                </a:r>
                <a:r>
                  <a:rPr lang="en-GB" dirty="0"/>
                  <a:t>I</a:t>
                </a:r>
                <a:r>
                  <a:rPr lang="en-EE" dirty="0"/>
                  <a:t>, aga ei suuda kontrollida, et </a:t>
                </a:r>
                <a14:m>
                  <m:oMath xmlns:m="http://schemas.openxmlformats.org/officeDocument/2006/math">
                    <m:r>
                      <a:rPr lang="en-US" i="1" smtClean="0">
                        <a:solidFill>
                          <a:srgbClr val="0070C0"/>
                        </a:solidFill>
                        <a:latin typeface="Cambria Math" panose="02040503050406030204" pitchFamily="18" charset="0"/>
                      </a:rPr>
                      <m:t>𝑥</m:t>
                    </m:r>
                    <m:r>
                      <a:rPr lang="en-US" i="1" smtClean="0">
                        <a:solidFill>
                          <a:srgbClr val="0070C0"/>
                        </a:solidFill>
                        <a:latin typeface="Cambria Math" panose="02040503050406030204" pitchFamily="18" charset="0"/>
                      </a:rPr>
                      <m:t>∈</m:t>
                    </m:r>
                    <m:r>
                      <a:rPr lang="en-US" i="1" smtClean="0">
                        <a:solidFill>
                          <a:srgbClr val="0070C0"/>
                        </a:solidFill>
                        <a:latin typeface="Cambria Math" panose="02040503050406030204" pitchFamily="18" charset="0"/>
                      </a:rPr>
                      <m:t>𝐿</m:t>
                    </m:r>
                  </m:oMath>
                </a14:m>
                <a:r>
                  <a:rPr lang="en-EE" dirty="0">
                    <a:solidFill>
                      <a:srgbClr val="0070C0"/>
                    </a:solidFill>
                  </a:rPr>
                  <a:t> </a:t>
                </a:r>
              </a:p>
              <a:p>
                <a:pPr lvl="1"/>
                <a:r>
                  <a:rPr lang="en-EE" dirty="0"/>
                  <a:t>Ntks Luigil ei ole piisavalt palju arvutusjõudu või ta ei tea salajasi andmeid</a:t>
                </a:r>
              </a:p>
              <a:p>
                <a:r>
                  <a:rPr lang="en-EE" dirty="0"/>
                  <a:t>Luigi ei tohi saada lisainformatsiooni!</a:t>
                </a:r>
              </a:p>
              <a:p>
                <a:r>
                  <a:rPr lang="en-EE" dirty="0"/>
                  <a:t>Näited: </a:t>
                </a:r>
              </a:p>
              <a:p>
                <a:pPr lvl="1"/>
                <a14:m>
                  <m:oMath xmlns:m="http://schemas.openxmlformats.org/officeDocument/2006/math">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𝑤</m:t>
                    </m:r>
                  </m:oMath>
                </a14:m>
                <a:r>
                  <a:rPr lang="en-EE" dirty="0">
                    <a:solidFill>
                      <a:srgbClr val="0070C0"/>
                    </a:solidFill>
                  </a:rPr>
                  <a:t> </a:t>
                </a:r>
                <a:r>
                  <a:rPr lang="en-EE" dirty="0"/>
                  <a:t>– Mario avalik/salajane võti </a:t>
                </a:r>
              </a:p>
              <a:p>
                <a:pPr lvl="1"/>
                <a14:m>
                  <m:oMath xmlns:m="http://schemas.openxmlformats.org/officeDocument/2006/math">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𝑤</m:t>
                    </m:r>
                  </m:oMath>
                </a14:m>
                <a:r>
                  <a:rPr lang="en-EE" dirty="0">
                    <a:solidFill>
                      <a:srgbClr val="0070C0"/>
                    </a:solidFill>
                  </a:rPr>
                  <a:t> </a:t>
                </a:r>
                <a:r>
                  <a:rPr lang="en-EE" dirty="0"/>
                  <a:t>– Bitcoini krüpteeritud transaktsioon ja selle krüpteerimata variant</a:t>
                </a:r>
              </a:p>
              <a:p>
                <a:pPr lvl="1"/>
                <a:endParaRPr lang="en-EE" dirty="0"/>
              </a:p>
            </p:txBody>
          </p:sp>
        </mc:Choice>
        <mc:Fallback>
          <p:sp>
            <p:nvSpPr>
              <p:cNvPr id="16" name="Content Placeholder 2">
                <a:extLst>
                  <a:ext uri="{FF2B5EF4-FFF2-40B4-BE49-F238E27FC236}">
                    <a16:creationId xmlns:a16="http://schemas.microsoft.com/office/drawing/2014/main" id="{5529F6BD-B85A-28CA-A0A3-31E3D739FB18}"/>
                  </a:ext>
                </a:extLst>
              </p:cNvPr>
              <p:cNvSpPr>
                <a:spLocks noGrp="1" noRot="1" noChangeAspect="1" noMove="1" noResize="1" noEditPoints="1" noAdjustHandles="1" noChangeArrowheads="1" noChangeShapeType="1" noTextEdit="1"/>
              </p:cNvSpPr>
              <p:nvPr>
                <p:ph idx="1"/>
              </p:nvPr>
            </p:nvSpPr>
            <p:spPr>
              <a:xfrm>
                <a:off x="677334" y="2160589"/>
                <a:ext cx="8596668" cy="3880773"/>
              </a:xfrm>
              <a:blipFill>
                <a:blip r:embed="rId2"/>
                <a:stretch>
                  <a:fillRect l="-147" t="-326"/>
                </a:stretch>
              </a:blipFill>
            </p:spPr>
            <p:txBody>
              <a:bodyPr/>
              <a:lstStyle/>
              <a:p>
                <a:r>
                  <a:rPr lang="en-EE">
                    <a:noFill/>
                  </a:rPr>
                  <a:t> </a:t>
                </a:r>
              </a:p>
            </p:txBody>
          </p:sp>
        </mc:Fallback>
      </mc:AlternateContent>
      <p:sp>
        <p:nvSpPr>
          <p:cNvPr id="19" name="TextBox 18">
            <a:extLst>
              <a:ext uri="{FF2B5EF4-FFF2-40B4-BE49-F238E27FC236}">
                <a16:creationId xmlns:a16="http://schemas.microsoft.com/office/drawing/2014/main" id="{93E35113-2EB6-B1B5-8289-9EB5FE3D1C8F}"/>
              </a:ext>
            </a:extLst>
          </p:cNvPr>
          <p:cNvSpPr txBox="1"/>
          <p:nvPr/>
        </p:nvSpPr>
        <p:spPr>
          <a:xfrm>
            <a:off x="2677249" y="6156204"/>
            <a:ext cx="4596837" cy="400110"/>
          </a:xfrm>
          <a:prstGeom prst="rect">
            <a:avLst/>
          </a:prstGeom>
          <a:solidFill>
            <a:schemeClr val="tx2">
              <a:lumMod val="60000"/>
              <a:lumOff val="40000"/>
            </a:schemeClr>
          </a:solidFill>
        </p:spPr>
        <p:txBody>
          <a:bodyPr wrap="square" rtlCol="0">
            <a:spAutoFit/>
          </a:bodyPr>
          <a:lstStyle/>
          <a:p>
            <a:r>
              <a:rPr lang="en-EE" sz="2000" dirty="0">
                <a:solidFill>
                  <a:schemeClr val="bg1"/>
                </a:solidFill>
              </a:rPr>
              <a:t>“Aga see on võimatu” / “black magic”</a:t>
            </a:r>
          </a:p>
        </p:txBody>
      </p:sp>
    </p:spTree>
    <p:extLst>
      <p:ext uri="{BB962C8B-B14F-4D97-AF65-F5344CB8AC3E}">
        <p14:creationId xmlns:p14="http://schemas.microsoft.com/office/powerpoint/2010/main" val="143680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19" grpId="0" animBg="1"/>
      <p:bldP spid="19"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4C12D-F3EF-B055-EB87-3F0E29EA199F}"/>
              </a:ext>
            </a:extLst>
          </p:cNvPr>
          <p:cNvSpPr>
            <a:spLocks noGrp="1"/>
          </p:cNvSpPr>
          <p:nvPr>
            <p:ph type="title"/>
          </p:nvPr>
        </p:nvSpPr>
        <p:spPr/>
        <p:txBody>
          <a:bodyPr/>
          <a:lstStyle/>
          <a:p>
            <a:r>
              <a:rPr lang="en-EE" dirty="0"/>
              <a:t>Nullteadmustõestused</a:t>
            </a:r>
          </a:p>
        </p:txBody>
      </p:sp>
      <p:sp>
        <p:nvSpPr>
          <p:cNvPr id="14" name="TextBox 13">
            <a:extLst>
              <a:ext uri="{FF2B5EF4-FFF2-40B4-BE49-F238E27FC236}">
                <a16:creationId xmlns:a16="http://schemas.microsoft.com/office/drawing/2014/main" id="{2C5F12E9-0D8A-B74C-4798-2477BB3F5E6C}"/>
              </a:ext>
            </a:extLst>
          </p:cNvPr>
          <p:cNvSpPr txBox="1"/>
          <p:nvPr/>
        </p:nvSpPr>
        <p:spPr>
          <a:xfrm>
            <a:off x="1328950" y="4296728"/>
            <a:ext cx="8499834" cy="1015663"/>
          </a:xfrm>
          <a:prstGeom prst="rect">
            <a:avLst/>
          </a:prstGeom>
          <a:solidFill>
            <a:schemeClr val="tx2">
              <a:lumMod val="60000"/>
              <a:lumOff val="40000"/>
            </a:schemeClr>
          </a:solidFill>
        </p:spPr>
        <p:txBody>
          <a:bodyPr wrap="square" rtlCol="0">
            <a:spAutoFit/>
          </a:bodyPr>
          <a:lstStyle/>
          <a:p>
            <a:pPr marL="342900" indent="-342900">
              <a:buFont typeface="Arial" panose="020B0604020202020204" pitchFamily="34" charset="0"/>
              <a:buChar char="•"/>
            </a:pPr>
            <a:r>
              <a:rPr lang="en-EE" sz="2000" dirty="0">
                <a:solidFill>
                  <a:schemeClr val="bg1"/>
                </a:solidFill>
              </a:rPr>
              <a:t>Korrektsus/täielikkus: aus Mario veenab ausat Luigit</a:t>
            </a:r>
          </a:p>
          <a:p>
            <a:pPr marL="342900" indent="-342900">
              <a:buFont typeface="Arial" panose="020B0604020202020204" pitchFamily="34" charset="0"/>
              <a:buChar char="•"/>
            </a:pPr>
            <a:r>
              <a:rPr lang="en-EE" sz="2000" dirty="0">
                <a:solidFill>
                  <a:schemeClr val="bg1"/>
                </a:solidFill>
              </a:rPr>
              <a:t>Turvalisus/kooskõlalisus: ebaaus Mario ei veena ausat Luigit</a:t>
            </a:r>
          </a:p>
          <a:p>
            <a:pPr marL="342900" indent="-342900">
              <a:buFont typeface="Arial" panose="020B0604020202020204" pitchFamily="34" charset="0"/>
              <a:buChar char="•"/>
            </a:pPr>
            <a:r>
              <a:rPr lang="en-EE" sz="2000" dirty="0">
                <a:solidFill>
                  <a:schemeClr val="bg1"/>
                </a:solidFill>
              </a:rPr>
              <a:t>Nullteadmus: kui Mario on aus, ei saa ebaaus Luigi lisainformatsiooni</a:t>
            </a:r>
          </a:p>
        </p:txBody>
      </p:sp>
      <p:sp>
        <p:nvSpPr>
          <p:cNvPr id="17" name="TextBox 16">
            <a:extLst>
              <a:ext uri="{FF2B5EF4-FFF2-40B4-BE49-F238E27FC236}">
                <a16:creationId xmlns:a16="http://schemas.microsoft.com/office/drawing/2014/main" id="{503EAB76-53FF-85E3-E0C6-C68B44A3E6BB}"/>
              </a:ext>
            </a:extLst>
          </p:cNvPr>
          <p:cNvSpPr txBox="1"/>
          <p:nvPr/>
        </p:nvSpPr>
        <p:spPr>
          <a:xfrm>
            <a:off x="5835721" y="6454819"/>
            <a:ext cx="6246689" cy="400110"/>
          </a:xfrm>
          <a:prstGeom prst="rect">
            <a:avLst/>
          </a:prstGeom>
          <a:solidFill>
            <a:srgbClr val="FF0000"/>
          </a:solidFill>
        </p:spPr>
        <p:txBody>
          <a:bodyPr wrap="square" rtlCol="0">
            <a:spAutoFit/>
          </a:bodyPr>
          <a:lstStyle/>
          <a:p>
            <a:r>
              <a:rPr lang="en-EE" sz="2000" dirty="0">
                <a:solidFill>
                  <a:schemeClr val="bg1"/>
                </a:solidFill>
              </a:rPr>
              <a:t>Formaalsed definitsioonid on kahjuks liiga keerulised</a:t>
            </a:r>
          </a:p>
        </p:txBody>
      </p:sp>
      <p:sp>
        <p:nvSpPr>
          <p:cNvPr id="18" name="TextBox 17">
            <a:extLst>
              <a:ext uri="{FF2B5EF4-FFF2-40B4-BE49-F238E27FC236}">
                <a16:creationId xmlns:a16="http://schemas.microsoft.com/office/drawing/2014/main" id="{F44830A2-A4BB-B440-0661-B83765251FFC}"/>
              </a:ext>
            </a:extLst>
          </p:cNvPr>
          <p:cNvSpPr txBox="1"/>
          <p:nvPr/>
        </p:nvSpPr>
        <p:spPr>
          <a:xfrm>
            <a:off x="1328950" y="5312391"/>
            <a:ext cx="5921647" cy="1015663"/>
          </a:xfrm>
          <a:prstGeom prst="rect">
            <a:avLst/>
          </a:prstGeom>
          <a:solidFill>
            <a:schemeClr val="tx2">
              <a:lumMod val="60000"/>
              <a:lumOff val="40000"/>
            </a:schemeClr>
          </a:solidFill>
        </p:spPr>
        <p:txBody>
          <a:bodyPr wrap="square" rtlCol="0">
            <a:spAutoFit/>
          </a:bodyPr>
          <a:lstStyle/>
          <a:p>
            <a:pPr marL="342900" indent="-342900">
              <a:buFont typeface="Arial" panose="020B0604020202020204" pitchFamily="34" charset="0"/>
              <a:buChar char="•"/>
            </a:pPr>
            <a:r>
              <a:rPr lang="en-EE" sz="2000" dirty="0">
                <a:solidFill>
                  <a:schemeClr val="bg1"/>
                </a:solidFill>
              </a:rPr>
              <a:t>Efektiivsus: </a:t>
            </a:r>
          </a:p>
          <a:p>
            <a:pPr marL="800100" lvl="1" indent="-342900">
              <a:buFont typeface="Arial" panose="020B0604020202020204" pitchFamily="34" charset="0"/>
              <a:buChar char="•"/>
            </a:pPr>
            <a:r>
              <a:rPr lang="en-EE" sz="2000" dirty="0">
                <a:solidFill>
                  <a:schemeClr val="bg1"/>
                </a:solidFill>
              </a:rPr>
              <a:t>Mario, Luigi arvutused võimalikult väikesed</a:t>
            </a:r>
          </a:p>
          <a:p>
            <a:pPr marL="800100" lvl="1" indent="-342900">
              <a:buFont typeface="Arial" panose="020B0604020202020204" pitchFamily="34" charset="0"/>
              <a:buChar char="•"/>
            </a:pPr>
            <a:r>
              <a:rPr lang="en-EE" sz="2000" dirty="0">
                <a:solidFill>
                  <a:schemeClr val="bg1"/>
                </a:solidFill>
              </a:rPr>
              <a:t>Tõestus lühike, jne</a:t>
            </a:r>
          </a:p>
        </p:txBody>
      </p:sp>
      <p:pic>
        <p:nvPicPr>
          <p:cNvPr id="4" name="Picture 3" descr="A cartoon character with a mustache and blue overalls&#10;&#10;Description automatically generated">
            <a:extLst>
              <a:ext uri="{FF2B5EF4-FFF2-40B4-BE49-F238E27FC236}">
                <a16:creationId xmlns:a16="http://schemas.microsoft.com/office/drawing/2014/main" id="{47C709C7-0952-C2D3-8777-A58F95A38DA4}"/>
              </a:ext>
            </a:extLst>
          </p:cNvPr>
          <p:cNvPicPr>
            <a:picLocks noChangeAspect="1"/>
          </p:cNvPicPr>
          <p:nvPr/>
        </p:nvPicPr>
        <p:blipFill>
          <a:blip r:embed="rId2"/>
          <a:stretch>
            <a:fillRect/>
          </a:stretch>
        </p:blipFill>
        <p:spPr>
          <a:xfrm>
            <a:off x="2459093" y="1927398"/>
            <a:ext cx="1003300" cy="2019300"/>
          </a:xfrm>
          <a:prstGeom prst="rect">
            <a:avLst/>
          </a:prstGeom>
        </p:spPr>
      </p:pic>
      <p:pic>
        <p:nvPicPr>
          <p:cNvPr id="5" name="Picture 4" descr="A cartoon of a person holding a computer&#10;&#10;Description automatically generated">
            <a:extLst>
              <a:ext uri="{FF2B5EF4-FFF2-40B4-BE49-F238E27FC236}">
                <a16:creationId xmlns:a16="http://schemas.microsoft.com/office/drawing/2014/main" id="{0F3FDAA6-BEE1-F8A9-847D-48A75DDE03B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37" b="89892" l="9341" r="91209">
                        <a14:foregroundMark x1="35714" y1="7942" x2="35714" y2="7942"/>
                        <a14:foregroundMark x1="31319" y1="6498" x2="31319" y2="6498"/>
                        <a14:foregroundMark x1="24725" y1="7581" x2="24725" y2="7581"/>
                        <a14:foregroundMark x1="28571" y1="7581" x2="28571" y2="6137"/>
                        <a14:foregroundMark x1="33516" y1="7942" x2="19780" y2="9386"/>
                        <a14:foregroundMark x1="48901" y1="21661" x2="24176" y2="19856"/>
                        <a14:foregroundMark x1="39560" y1="15162" x2="34615" y2="28881"/>
                        <a14:foregroundMark x1="36264" y1="22744" x2="35165" y2="37184"/>
                        <a14:foregroundMark x1="35165" y1="32491" x2="28022" y2="41155"/>
                        <a14:foregroundMark x1="20879" y1="45126" x2="37363" y2="34296"/>
                        <a14:foregroundMark x1="21429" y1="40072" x2="31868" y2="33213"/>
                        <a14:foregroundMark x1="16484" y1="37545" x2="16484" y2="37545"/>
                        <a14:foregroundMark x1="59341" y1="30325" x2="46154" y2="25632"/>
                        <a14:foregroundMark x1="66484" y1="34657" x2="53846" y2="33213"/>
                        <a14:foregroundMark x1="48352" y1="18412" x2="48352" y2="18412"/>
                        <a14:foregroundMark x1="63736" y1="16245" x2="63736" y2="16245"/>
                        <a14:foregroundMark x1="91209" y1="15162" x2="91209" y2="15162"/>
                        <a14:foregroundMark x1="27473" y1="43682" x2="27473" y2="43682"/>
                        <a14:foregroundMark x1="36813" y1="79061" x2="36813" y2="79061"/>
                        <a14:foregroundMark x1="36813" y1="79061" x2="36813" y2="82671"/>
                        <a14:foregroundMark x1="35165" y1="84838" x2="43956" y2="71841"/>
                        <a14:foregroundMark x1="42857" y1="29603" x2="39011" y2="27076"/>
                        <a14:foregroundMark x1="25275" y1="31769" x2="23626" y2="29964"/>
                        <a14:foregroundMark x1="21429" y1="24549" x2="21978" y2="29242"/>
                        <a14:foregroundMark x1="18681" y1="26715" x2="18681" y2="26715"/>
                        <a14:foregroundMark x1="38462" y1="80144" x2="38462" y2="80144"/>
                        <a14:foregroundMark x1="39560" y1="64621" x2="39560" y2="64621"/>
                        <a14:foregroundMark x1="23626" y1="53069" x2="23626" y2="53069"/>
                        <a14:foregroundMark x1="26374" y1="51264" x2="26374" y2="51264"/>
                      </a14:backgroundRemoval>
                    </a14:imgEffect>
                  </a14:imgLayer>
                </a14:imgProps>
              </a:ext>
            </a:extLst>
          </a:blip>
          <a:stretch>
            <a:fillRect/>
          </a:stretch>
        </p:blipFill>
        <p:spPr>
          <a:xfrm>
            <a:off x="6693026" y="2148643"/>
            <a:ext cx="1283470" cy="1946361"/>
          </a:xfrm>
          <a:prstGeom prst="rect">
            <a:avLst/>
          </a:prstGeom>
        </p:spPr>
      </p:pic>
      <p:grpSp>
        <p:nvGrpSpPr>
          <p:cNvPr id="22" name="Group 21">
            <a:extLst>
              <a:ext uri="{FF2B5EF4-FFF2-40B4-BE49-F238E27FC236}">
                <a16:creationId xmlns:a16="http://schemas.microsoft.com/office/drawing/2014/main" id="{91244F60-D41C-B4F1-7ABE-C6545EAD6B15}"/>
              </a:ext>
            </a:extLst>
          </p:cNvPr>
          <p:cNvGrpSpPr/>
          <p:nvPr/>
        </p:nvGrpSpPr>
        <p:grpSpPr>
          <a:xfrm>
            <a:off x="3462393" y="1925094"/>
            <a:ext cx="3279592" cy="785752"/>
            <a:chOff x="3462393" y="1925094"/>
            <a:chExt cx="3279592" cy="785752"/>
          </a:xfrm>
        </p:grpSpPr>
        <p:cxnSp>
          <p:nvCxnSpPr>
            <p:cNvPr id="6" name="Curved Connector 5">
              <a:extLst>
                <a:ext uri="{FF2B5EF4-FFF2-40B4-BE49-F238E27FC236}">
                  <a16:creationId xmlns:a16="http://schemas.microsoft.com/office/drawing/2014/main" id="{26739E95-E048-7AE9-1CFA-8FD0DECA1C44}"/>
                </a:ext>
              </a:extLst>
            </p:cNvPr>
            <p:cNvCxnSpPr>
              <a:cxnSpLocks/>
            </p:cNvCxnSpPr>
            <p:nvPr/>
          </p:nvCxnSpPr>
          <p:spPr>
            <a:xfrm rot="5400000" flipH="1" flipV="1">
              <a:off x="5068829" y="1037690"/>
              <a:ext cx="66720" cy="3279592"/>
            </a:xfrm>
            <a:prstGeom prst="curvedConnector3">
              <a:avLst>
                <a:gd name="adj1" fmla="val 581330"/>
              </a:avLst>
            </a:prstGeom>
            <a:ln w="1270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4767ED3E-D20F-B481-D0D7-898C55A004EC}"/>
                    </a:ext>
                  </a:extLst>
                </p:cNvPr>
                <p:cNvSpPr txBox="1"/>
                <p:nvPr/>
              </p:nvSpPr>
              <p:spPr>
                <a:xfrm>
                  <a:off x="4929449" y="1925094"/>
                  <a:ext cx="364907"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𝑚</m:t>
                            </m:r>
                          </m:e>
                          <m:sub>
                            <m:r>
                              <a:rPr lang="en-US" b="0" i="1" smtClean="0">
                                <a:solidFill>
                                  <a:srgbClr val="0070C0"/>
                                </a:solidFill>
                                <a:latin typeface="Cambria Math" panose="02040503050406030204" pitchFamily="18" charset="0"/>
                              </a:rPr>
                              <m:t>1</m:t>
                            </m:r>
                          </m:sub>
                        </m:sSub>
                      </m:oMath>
                    </m:oMathPara>
                  </a14:m>
                  <a:endParaRPr lang="en-EE" dirty="0">
                    <a:solidFill>
                      <a:srgbClr val="0070C0"/>
                    </a:solidFill>
                  </a:endParaRPr>
                </a:p>
              </p:txBody>
            </p:sp>
          </mc:Choice>
          <mc:Fallback>
            <p:sp>
              <p:nvSpPr>
                <p:cNvPr id="8" name="TextBox 7">
                  <a:extLst>
                    <a:ext uri="{FF2B5EF4-FFF2-40B4-BE49-F238E27FC236}">
                      <a16:creationId xmlns:a16="http://schemas.microsoft.com/office/drawing/2014/main" id="{4767ED3E-D20F-B481-D0D7-898C55A004EC}"/>
                    </a:ext>
                  </a:extLst>
                </p:cNvPr>
                <p:cNvSpPr txBox="1">
                  <a:spLocks noRot="1" noChangeAspect="1" noMove="1" noResize="1" noEditPoints="1" noAdjustHandles="1" noChangeArrowheads="1" noChangeShapeType="1" noTextEdit="1"/>
                </p:cNvSpPr>
                <p:nvPr/>
              </p:nvSpPr>
              <p:spPr>
                <a:xfrm>
                  <a:off x="4929449" y="1925094"/>
                  <a:ext cx="364907" cy="276999"/>
                </a:xfrm>
                <a:prstGeom prst="rect">
                  <a:avLst/>
                </a:prstGeom>
                <a:blipFill>
                  <a:blip r:embed="rId5"/>
                  <a:stretch>
                    <a:fillRect l="-6897" r="-3448" b="-13043"/>
                  </a:stretch>
                </a:blipFill>
              </p:spPr>
              <p:txBody>
                <a:bodyPr/>
                <a:lstStyle/>
                <a:p>
                  <a:r>
                    <a:rPr lang="en-EE">
                      <a:noFill/>
                    </a:rPr>
                    <a:t> </a:t>
                  </a:r>
                </a:p>
              </p:txBody>
            </p:sp>
          </mc:Fallback>
        </mc:AlternateContent>
      </p:grpSp>
      <p:grpSp>
        <p:nvGrpSpPr>
          <p:cNvPr id="23" name="Group 22">
            <a:extLst>
              <a:ext uri="{FF2B5EF4-FFF2-40B4-BE49-F238E27FC236}">
                <a16:creationId xmlns:a16="http://schemas.microsoft.com/office/drawing/2014/main" id="{3A952DAA-A3F8-B339-682D-1419770189AF}"/>
              </a:ext>
            </a:extLst>
          </p:cNvPr>
          <p:cNvGrpSpPr/>
          <p:nvPr/>
        </p:nvGrpSpPr>
        <p:grpSpPr>
          <a:xfrm>
            <a:off x="3388421" y="3088465"/>
            <a:ext cx="3279592" cy="750002"/>
            <a:chOff x="3388421" y="3088465"/>
            <a:chExt cx="3279592" cy="750002"/>
          </a:xfrm>
        </p:grpSpPr>
        <p:cxnSp>
          <p:nvCxnSpPr>
            <p:cNvPr id="7" name="Curved Connector 6">
              <a:extLst>
                <a:ext uri="{FF2B5EF4-FFF2-40B4-BE49-F238E27FC236}">
                  <a16:creationId xmlns:a16="http://schemas.microsoft.com/office/drawing/2014/main" id="{D00B416E-26AC-8E0E-60DA-40212960C462}"/>
                </a:ext>
              </a:extLst>
            </p:cNvPr>
            <p:cNvCxnSpPr>
              <a:cxnSpLocks/>
            </p:cNvCxnSpPr>
            <p:nvPr/>
          </p:nvCxnSpPr>
          <p:spPr>
            <a:xfrm rot="16200000" flipH="1" flipV="1">
              <a:off x="4994857" y="1482029"/>
              <a:ext cx="66720" cy="3279592"/>
            </a:xfrm>
            <a:prstGeom prst="curvedConnector3">
              <a:avLst>
                <a:gd name="adj1" fmla="val 581330"/>
              </a:avLst>
            </a:prstGeom>
            <a:ln w="127000">
              <a:headEnd type="triangle" w="med" len="med"/>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EC5762CC-FCB2-1273-55BC-C6A47B33F221}"/>
                    </a:ext>
                  </a:extLst>
                </p:cNvPr>
                <p:cNvSpPr txBox="1"/>
                <p:nvPr/>
              </p:nvSpPr>
              <p:spPr>
                <a:xfrm>
                  <a:off x="4976094" y="3561468"/>
                  <a:ext cx="367537"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𝑚</m:t>
                            </m:r>
                          </m:e>
                          <m:sub>
                            <m:r>
                              <a:rPr lang="en-US" b="0" i="1" smtClean="0">
                                <a:solidFill>
                                  <a:srgbClr val="0070C0"/>
                                </a:solidFill>
                                <a:latin typeface="Cambria Math" panose="02040503050406030204" pitchFamily="18" charset="0"/>
                              </a:rPr>
                              <m:t>𝑟</m:t>
                            </m:r>
                          </m:sub>
                        </m:sSub>
                      </m:oMath>
                    </m:oMathPara>
                  </a14:m>
                  <a:endParaRPr lang="en-EE" dirty="0">
                    <a:solidFill>
                      <a:srgbClr val="0070C0"/>
                    </a:solidFill>
                  </a:endParaRPr>
                </a:p>
              </p:txBody>
            </p:sp>
          </mc:Choice>
          <mc:Fallback>
            <p:sp>
              <p:nvSpPr>
                <p:cNvPr id="9" name="TextBox 8">
                  <a:extLst>
                    <a:ext uri="{FF2B5EF4-FFF2-40B4-BE49-F238E27FC236}">
                      <a16:creationId xmlns:a16="http://schemas.microsoft.com/office/drawing/2014/main" id="{EC5762CC-FCB2-1273-55BC-C6A47B33F221}"/>
                    </a:ext>
                  </a:extLst>
                </p:cNvPr>
                <p:cNvSpPr txBox="1">
                  <a:spLocks noRot="1" noChangeAspect="1" noMove="1" noResize="1" noEditPoints="1" noAdjustHandles="1" noChangeArrowheads="1" noChangeShapeType="1" noTextEdit="1"/>
                </p:cNvSpPr>
                <p:nvPr/>
              </p:nvSpPr>
              <p:spPr>
                <a:xfrm>
                  <a:off x="4976094" y="3561468"/>
                  <a:ext cx="367537" cy="276999"/>
                </a:xfrm>
                <a:prstGeom prst="rect">
                  <a:avLst/>
                </a:prstGeom>
                <a:blipFill>
                  <a:blip r:embed="rId6"/>
                  <a:stretch>
                    <a:fillRect l="-6667" b="-8696"/>
                  </a:stretch>
                </a:blipFill>
              </p:spPr>
              <p:txBody>
                <a:bodyPr/>
                <a:lstStyle/>
                <a:p>
                  <a:r>
                    <a:rPr lang="en-EE">
                      <a:noFill/>
                    </a:rPr>
                    <a:t> </a:t>
                  </a:r>
                </a:p>
              </p:txBody>
            </p:sp>
          </mc:Fallback>
        </mc:AlternateContent>
      </p:gr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68BC0FDA-7164-76D0-C234-AE78E8FA1A00}"/>
                  </a:ext>
                </a:extLst>
              </p:cNvPr>
              <p:cNvSpPr txBox="1"/>
              <p:nvPr/>
            </p:nvSpPr>
            <p:spPr>
              <a:xfrm>
                <a:off x="2874979" y="1648095"/>
                <a:ext cx="462563"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𝑤</m:t>
                      </m:r>
                    </m:oMath>
                  </m:oMathPara>
                </a14:m>
                <a:endParaRPr lang="en-EE" dirty="0">
                  <a:solidFill>
                    <a:srgbClr val="0070C0"/>
                  </a:solidFill>
                </a:endParaRPr>
              </a:p>
            </p:txBody>
          </p:sp>
        </mc:Choice>
        <mc:Fallback>
          <p:sp>
            <p:nvSpPr>
              <p:cNvPr id="10" name="TextBox 9">
                <a:extLst>
                  <a:ext uri="{FF2B5EF4-FFF2-40B4-BE49-F238E27FC236}">
                    <a16:creationId xmlns:a16="http://schemas.microsoft.com/office/drawing/2014/main" id="{68BC0FDA-7164-76D0-C234-AE78E8FA1A00}"/>
                  </a:ext>
                </a:extLst>
              </p:cNvPr>
              <p:cNvSpPr txBox="1">
                <a:spLocks noRot="1" noChangeAspect="1" noMove="1" noResize="1" noEditPoints="1" noAdjustHandles="1" noChangeArrowheads="1" noChangeShapeType="1" noTextEdit="1"/>
              </p:cNvSpPr>
              <p:nvPr/>
            </p:nvSpPr>
            <p:spPr>
              <a:xfrm>
                <a:off x="2874979" y="1648095"/>
                <a:ext cx="462563" cy="276999"/>
              </a:xfrm>
              <a:prstGeom prst="rect">
                <a:avLst/>
              </a:prstGeom>
              <a:blipFill>
                <a:blip r:embed="rId7"/>
                <a:stretch>
                  <a:fillRect l="-5405" r="-2703"/>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F0467528-C0EA-67AE-448D-582D3820454C}"/>
                  </a:ext>
                </a:extLst>
              </p:cNvPr>
              <p:cNvSpPr txBox="1"/>
              <p:nvPr/>
            </p:nvSpPr>
            <p:spPr>
              <a:xfrm>
                <a:off x="6864597" y="1648095"/>
                <a:ext cx="199349"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𝑥</m:t>
                      </m:r>
                    </m:oMath>
                  </m:oMathPara>
                </a14:m>
                <a:endParaRPr lang="en-EE" dirty="0">
                  <a:solidFill>
                    <a:srgbClr val="0070C0"/>
                  </a:solidFill>
                </a:endParaRPr>
              </a:p>
            </p:txBody>
          </p:sp>
        </mc:Choice>
        <mc:Fallback>
          <p:sp>
            <p:nvSpPr>
              <p:cNvPr id="11" name="TextBox 10">
                <a:extLst>
                  <a:ext uri="{FF2B5EF4-FFF2-40B4-BE49-F238E27FC236}">
                    <a16:creationId xmlns:a16="http://schemas.microsoft.com/office/drawing/2014/main" id="{F0467528-C0EA-67AE-448D-582D3820454C}"/>
                  </a:ext>
                </a:extLst>
              </p:cNvPr>
              <p:cNvSpPr txBox="1">
                <a:spLocks noRot="1" noChangeAspect="1" noMove="1" noResize="1" noEditPoints="1" noAdjustHandles="1" noChangeArrowheads="1" noChangeShapeType="1" noTextEdit="1"/>
              </p:cNvSpPr>
              <p:nvPr/>
            </p:nvSpPr>
            <p:spPr>
              <a:xfrm>
                <a:off x="6864597" y="1648095"/>
                <a:ext cx="199349" cy="276999"/>
              </a:xfrm>
              <a:prstGeom prst="rect">
                <a:avLst/>
              </a:prstGeom>
              <a:blipFill>
                <a:blip r:embed="rId8"/>
                <a:stretch>
                  <a:fillRect l="-11765" r="-5882"/>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3" name="Rectangular Callout 12">
                <a:extLst>
                  <a:ext uri="{FF2B5EF4-FFF2-40B4-BE49-F238E27FC236}">
                    <a16:creationId xmlns:a16="http://schemas.microsoft.com/office/drawing/2014/main" id="{5F9B2F18-78D8-9ABC-2AC9-9093F1C38A70}"/>
                  </a:ext>
                </a:extLst>
              </p:cNvPr>
              <p:cNvSpPr/>
              <p:nvPr/>
            </p:nvSpPr>
            <p:spPr>
              <a:xfrm>
                <a:off x="6020655" y="3588481"/>
                <a:ext cx="2246176" cy="702121"/>
              </a:xfrm>
              <a:prstGeom prst="wedgeRectCallout">
                <a:avLst>
                  <a:gd name="adj1" fmla="val 1641"/>
                  <a:gd name="adj2" fmla="val -16856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𝐶h𝑒𝑐𝑘</m:t>
                      </m:r>
                      <m:r>
                        <a:rPr lang="en-US" b="0" i="1" smtClean="0">
                          <a:latin typeface="Cambria Math" panose="02040503050406030204" pitchFamily="18" charset="0"/>
                        </a:rPr>
                        <m:t> </m:t>
                      </m:r>
                      <m:r>
                        <a:rPr lang="en-US" b="0" i="1" smtClean="0">
                          <a:latin typeface="Cambria Math" panose="02040503050406030204" pitchFamily="18" charset="0"/>
                        </a:rPr>
                        <m:t>𝑡h𝑒</m:t>
                      </m:r>
                      <m:r>
                        <a:rPr lang="en-US" b="0" i="1" smtClean="0">
                          <a:latin typeface="Cambria Math" panose="02040503050406030204" pitchFamily="18" charset="0"/>
                        </a:rPr>
                        <m:t> </m:t>
                      </m:r>
                      <m:r>
                        <a:rPr lang="en-US" b="0" i="1" smtClean="0">
                          <a:latin typeface="Cambria Math" panose="02040503050406030204" pitchFamily="18" charset="0"/>
                        </a:rPr>
                        <m:t>𝑡𝑟𝑎𝑛𝑠𝑐𝑟𝑖𝑝𝑡</m:t>
                      </m:r>
                    </m:oMath>
                  </m:oMathPara>
                </a14:m>
                <a:endParaRPr lang="en-EE" dirty="0"/>
              </a:p>
            </p:txBody>
          </p:sp>
        </mc:Choice>
        <mc:Fallback>
          <p:sp>
            <p:nvSpPr>
              <p:cNvPr id="13" name="Rectangular Callout 12">
                <a:extLst>
                  <a:ext uri="{FF2B5EF4-FFF2-40B4-BE49-F238E27FC236}">
                    <a16:creationId xmlns:a16="http://schemas.microsoft.com/office/drawing/2014/main" id="{5F9B2F18-78D8-9ABC-2AC9-9093F1C38A70}"/>
                  </a:ext>
                </a:extLst>
              </p:cNvPr>
              <p:cNvSpPr>
                <a:spLocks noRot="1" noChangeAspect="1" noMove="1" noResize="1" noEditPoints="1" noAdjustHandles="1" noChangeArrowheads="1" noChangeShapeType="1" noTextEdit="1"/>
              </p:cNvSpPr>
              <p:nvPr/>
            </p:nvSpPr>
            <p:spPr>
              <a:xfrm>
                <a:off x="6020655" y="3588481"/>
                <a:ext cx="2246176" cy="702121"/>
              </a:xfrm>
              <a:prstGeom prst="wedgeRectCallout">
                <a:avLst>
                  <a:gd name="adj1" fmla="val 1641"/>
                  <a:gd name="adj2" fmla="val -168565"/>
                </a:avLst>
              </a:prstGeom>
              <a:blipFill>
                <a:blip r:embed="rId9"/>
                <a:stretch>
                  <a:fillRect l="-2235"/>
                </a:stretch>
              </a:blipFill>
            </p:spPr>
            <p:txBody>
              <a:bodyPr/>
              <a:lstStyle/>
              <a:p>
                <a:r>
                  <a:rPr lang="en-EE">
                    <a:noFill/>
                  </a:rPr>
                  <a:t> </a:t>
                </a:r>
              </a:p>
            </p:txBody>
          </p:sp>
        </mc:Fallback>
      </mc:AlternateContent>
      <p:cxnSp>
        <p:nvCxnSpPr>
          <p:cNvPr id="19" name="Curved Connector 18">
            <a:extLst>
              <a:ext uri="{FF2B5EF4-FFF2-40B4-BE49-F238E27FC236}">
                <a16:creationId xmlns:a16="http://schemas.microsoft.com/office/drawing/2014/main" id="{A6645429-641F-AAF6-B38E-C2208794FD31}"/>
              </a:ext>
            </a:extLst>
          </p:cNvPr>
          <p:cNvCxnSpPr>
            <a:cxnSpLocks/>
          </p:cNvCxnSpPr>
          <p:nvPr/>
        </p:nvCxnSpPr>
        <p:spPr>
          <a:xfrm rot="5400000" flipH="1" flipV="1">
            <a:off x="5093842" y="1344111"/>
            <a:ext cx="66720" cy="3279592"/>
          </a:xfrm>
          <a:prstGeom prst="curvedConnector3">
            <a:avLst>
              <a:gd name="adj1" fmla="val 119362"/>
            </a:avLst>
          </a:prstGeom>
          <a:ln w="127000">
            <a:solidFill>
              <a:schemeClr val="accent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6594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animBg="1"/>
      <p:bldP spid="10" grpId="0"/>
      <p:bldP spid="11" grpId="0"/>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27CD7-32AF-8AB7-2B27-EFCD20F43006}"/>
              </a:ext>
            </a:extLst>
          </p:cNvPr>
          <p:cNvSpPr>
            <a:spLocks noGrp="1"/>
          </p:cNvSpPr>
          <p:nvPr>
            <p:ph type="title"/>
          </p:nvPr>
        </p:nvSpPr>
        <p:spPr/>
        <p:txBody>
          <a:bodyPr/>
          <a:lstStyle/>
          <a:p>
            <a:r>
              <a:rPr lang="en-EE" dirty="0"/>
              <a:t>Näide: Mario teab DL-i</a:t>
            </a:r>
          </a:p>
        </p:txBody>
      </p:sp>
      <p:pic>
        <p:nvPicPr>
          <p:cNvPr id="5" name="Picture 4" descr="A cartoon character with a mustache and blue overalls&#10;&#10;Description automatically generated">
            <a:extLst>
              <a:ext uri="{FF2B5EF4-FFF2-40B4-BE49-F238E27FC236}">
                <a16:creationId xmlns:a16="http://schemas.microsoft.com/office/drawing/2014/main" id="{CEF4C5A5-4539-0A7D-F736-2F3B355A7257}"/>
              </a:ext>
            </a:extLst>
          </p:cNvPr>
          <p:cNvPicPr>
            <a:picLocks noChangeAspect="1"/>
          </p:cNvPicPr>
          <p:nvPr/>
        </p:nvPicPr>
        <p:blipFill>
          <a:blip r:embed="rId2"/>
          <a:stretch>
            <a:fillRect/>
          </a:stretch>
        </p:blipFill>
        <p:spPr>
          <a:xfrm>
            <a:off x="2459093" y="1927398"/>
            <a:ext cx="1003300" cy="2019300"/>
          </a:xfrm>
          <a:prstGeom prst="rect">
            <a:avLst/>
          </a:prstGeom>
        </p:spPr>
      </p:pic>
      <p:pic>
        <p:nvPicPr>
          <p:cNvPr id="6" name="Picture 5" descr="A cartoon of a person holding a computer&#10;&#10;Description automatically generated">
            <a:extLst>
              <a:ext uri="{FF2B5EF4-FFF2-40B4-BE49-F238E27FC236}">
                <a16:creationId xmlns:a16="http://schemas.microsoft.com/office/drawing/2014/main" id="{D932E83A-ACDC-9404-F4A4-D61CBE9834F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37" b="89892" l="9341" r="91209">
                        <a14:foregroundMark x1="35714" y1="7942" x2="35714" y2="7942"/>
                        <a14:foregroundMark x1="31319" y1="6498" x2="31319" y2="6498"/>
                        <a14:foregroundMark x1="24725" y1="7581" x2="24725" y2="7581"/>
                        <a14:foregroundMark x1="28571" y1="7581" x2="28571" y2="6137"/>
                        <a14:foregroundMark x1="33516" y1="7942" x2="19780" y2="9386"/>
                        <a14:foregroundMark x1="48901" y1="21661" x2="24176" y2="19856"/>
                        <a14:foregroundMark x1="39560" y1="15162" x2="34615" y2="28881"/>
                        <a14:foregroundMark x1="36264" y1="22744" x2="35165" y2="37184"/>
                        <a14:foregroundMark x1="35165" y1="32491" x2="28022" y2="41155"/>
                        <a14:foregroundMark x1="20879" y1="45126" x2="37363" y2="34296"/>
                        <a14:foregroundMark x1="21429" y1="40072" x2="31868" y2="33213"/>
                        <a14:foregroundMark x1="16484" y1="37545" x2="16484" y2="37545"/>
                        <a14:foregroundMark x1="59341" y1="30325" x2="46154" y2="25632"/>
                        <a14:foregroundMark x1="66484" y1="34657" x2="53846" y2="33213"/>
                        <a14:foregroundMark x1="48352" y1="18412" x2="48352" y2="18412"/>
                        <a14:foregroundMark x1="63736" y1="16245" x2="63736" y2="16245"/>
                        <a14:foregroundMark x1="91209" y1="15162" x2="91209" y2="15162"/>
                        <a14:foregroundMark x1="27473" y1="43682" x2="27473" y2="43682"/>
                        <a14:foregroundMark x1="36813" y1="79061" x2="36813" y2="79061"/>
                        <a14:foregroundMark x1="36813" y1="79061" x2="36813" y2="82671"/>
                        <a14:foregroundMark x1="35165" y1="84838" x2="43956" y2="71841"/>
                        <a14:foregroundMark x1="42857" y1="29603" x2="39011" y2="27076"/>
                        <a14:foregroundMark x1="25275" y1="31769" x2="23626" y2="29964"/>
                        <a14:foregroundMark x1="21429" y1="24549" x2="21978" y2="29242"/>
                        <a14:foregroundMark x1="18681" y1="26715" x2="18681" y2="26715"/>
                        <a14:foregroundMark x1="38462" y1="80144" x2="38462" y2="80144"/>
                        <a14:foregroundMark x1="39560" y1="64621" x2="39560" y2="64621"/>
                        <a14:foregroundMark x1="23626" y1="53069" x2="23626" y2="53069"/>
                        <a14:foregroundMark x1="26374" y1="51264" x2="26374" y2="51264"/>
                      </a14:backgroundRemoval>
                    </a14:imgEffect>
                  </a14:imgLayer>
                </a14:imgProps>
              </a:ext>
            </a:extLst>
          </a:blip>
          <a:stretch>
            <a:fillRect/>
          </a:stretch>
        </p:blipFill>
        <p:spPr>
          <a:xfrm>
            <a:off x="6693026" y="2148643"/>
            <a:ext cx="1283470" cy="1946361"/>
          </a:xfrm>
          <a:prstGeom prst="rect">
            <a:avLst/>
          </a:prstGeom>
        </p:spPr>
      </p:pic>
      <p:cxnSp>
        <p:nvCxnSpPr>
          <p:cNvPr id="8" name="Curved Connector 7">
            <a:extLst>
              <a:ext uri="{FF2B5EF4-FFF2-40B4-BE49-F238E27FC236}">
                <a16:creationId xmlns:a16="http://schemas.microsoft.com/office/drawing/2014/main" id="{5EF5DB34-DBBB-0920-EDFD-68796CC34EF6}"/>
              </a:ext>
            </a:extLst>
          </p:cNvPr>
          <p:cNvCxnSpPr>
            <a:cxnSpLocks/>
          </p:cNvCxnSpPr>
          <p:nvPr/>
        </p:nvCxnSpPr>
        <p:spPr>
          <a:xfrm rot="16200000" flipH="1" flipV="1">
            <a:off x="4994857" y="1482029"/>
            <a:ext cx="66720" cy="3279592"/>
          </a:xfrm>
          <a:prstGeom prst="curvedConnector3">
            <a:avLst>
              <a:gd name="adj1" fmla="val 73165"/>
            </a:avLst>
          </a:prstGeom>
          <a:ln w="127000">
            <a:tailEnd type="triangle"/>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2B9E0DDA-88EA-940D-3B4A-EA2ED1EF8CCD}"/>
              </a:ext>
            </a:extLst>
          </p:cNvPr>
          <p:cNvGrpSpPr/>
          <p:nvPr/>
        </p:nvGrpSpPr>
        <p:grpSpPr>
          <a:xfrm>
            <a:off x="3462393" y="2002500"/>
            <a:ext cx="3279592" cy="518525"/>
            <a:chOff x="3462393" y="2002500"/>
            <a:chExt cx="3279592" cy="518525"/>
          </a:xfrm>
        </p:grpSpPr>
        <p:cxnSp>
          <p:nvCxnSpPr>
            <p:cNvPr id="7" name="Curved Connector 6">
              <a:extLst>
                <a:ext uri="{FF2B5EF4-FFF2-40B4-BE49-F238E27FC236}">
                  <a16:creationId xmlns:a16="http://schemas.microsoft.com/office/drawing/2014/main" id="{37A49CE0-E997-BE66-A48C-A3ADFE84F7FC}"/>
                </a:ext>
              </a:extLst>
            </p:cNvPr>
            <p:cNvCxnSpPr>
              <a:cxnSpLocks/>
            </p:cNvCxnSpPr>
            <p:nvPr/>
          </p:nvCxnSpPr>
          <p:spPr>
            <a:xfrm rot="5400000" flipH="1" flipV="1">
              <a:off x="5068829" y="847869"/>
              <a:ext cx="66720" cy="3279592"/>
            </a:xfrm>
            <a:prstGeom prst="curvedConnector3">
              <a:avLst>
                <a:gd name="adj1" fmla="val 73165"/>
              </a:avLst>
            </a:prstGeom>
            <a:ln w="1270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5C9ED7BB-27A0-563D-C295-BF3D33BC346B}"/>
                    </a:ext>
                  </a:extLst>
                </p:cNvPr>
                <p:cNvSpPr txBox="1"/>
                <p:nvPr/>
              </p:nvSpPr>
              <p:spPr>
                <a:xfrm>
                  <a:off x="4167968" y="2002500"/>
                  <a:ext cx="1705019" cy="301878"/>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i="1" smtClean="0">
                            <a:solidFill>
                              <a:srgbClr val="0070C0"/>
                            </a:solidFill>
                            <a:latin typeface="Cambria Math" panose="02040503050406030204" pitchFamily="18" charset="0"/>
                          </a:rPr>
                          <m:t>𝑟</m:t>
                        </m:r>
                        <m:r>
                          <a:rPr lang="en-US"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ea typeface="Cambria Math" panose="02040503050406030204" pitchFamily="18" charset="0"/>
                              </a:rPr>
                            </m:ctrlPr>
                          </m:sSubPr>
                          <m:e>
                            <m:r>
                              <a:rPr lang="en-US" i="1">
                                <a:solidFill>
                                  <a:srgbClr val="0070C0"/>
                                </a:solidFill>
                                <a:latin typeface="Cambria Math" panose="02040503050406030204" pitchFamily="18" charset="0"/>
                                <a:ea typeface="Cambria Math" panose="02040503050406030204" pitchFamily="18" charset="0"/>
                              </a:rPr>
                              <m:t>ℤ</m:t>
                            </m:r>
                          </m:e>
                          <m:sub>
                            <m:r>
                              <a:rPr lang="en-US"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𝐺</m:t>
                            </m:r>
                            <m:r>
                              <a:rPr lang="en-US" i="1">
                                <a:solidFill>
                                  <a:srgbClr val="0070C0"/>
                                </a:solidFill>
                                <a:latin typeface="Cambria Math" panose="02040503050406030204" pitchFamily="18" charset="0"/>
                                <a:ea typeface="Cambria Math" panose="02040503050406030204" pitchFamily="18" charset="0"/>
                              </a:rPr>
                              <m:t>|</m:t>
                            </m:r>
                          </m:sub>
                        </m:sSub>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𝐴</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𝑟𝑃</m:t>
                        </m:r>
                      </m:oMath>
                    </m:oMathPara>
                  </a14:m>
                  <a:endParaRPr lang="en-EE" i="1" dirty="0">
                    <a:solidFill>
                      <a:srgbClr val="0070C0"/>
                    </a:solidFill>
                  </a:endParaRPr>
                </a:p>
              </p:txBody>
            </p:sp>
          </mc:Choice>
          <mc:Fallback>
            <p:sp>
              <p:nvSpPr>
                <p:cNvPr id="9" name="TextBox 8">
                  <a:extLst>
                    <a:ext uri="{FF2B5EF4-FFF2-40B4-BE49-F238E27FC236}">
                      <a16:creationId xmlns:a16="http://schemas.microsoft.com/office/drawing/2014/main" id="{5C9ED7BB-27A0-563D-C295-BF3D33BC346B}"/>
                    </a:ext>
                  </a:extLst>
                </p:cNvPr>
                <p:cNvSpPr txBox="1">
                  <a:spLocks noRot="1" noChangeAspect="1" noMove="1" noResize="1" noEditPoints="1" noAdjustHandles="1" noChangeArrowheads="1" noChangeShapeType="1" noTextEdit="1"/>
                </p:cNvSpPr>
                <p:nvPr/>
              </p:nvSpPr>
              <p:spPr>
                <a:xfrm>
                  <a:off x="4167968" y="2002500"/>
                  <a:ext cx="1705019" cy="301878"/>
                </a:xfrm>
                <a:prstGeom prst="rect">
                  <a:avLst/>
                </a:prstGeom>
                <a:blipFill>
                  <a:blip r:embed="rId5"/>
                  <a:stretch>
                    <a:fillRect l="-1481" r="-2222" b="-24000"/>
                  </a:stretch>
                </a:blipFill>
              </p:spPr>
              <p:txBody>
                <a:bodyPr/>
                <a:lstStyle/>
                <a:p>
                  <a:r>
                    <a:rPr lang="en-EE">
                      <a:noFill/>
                    </a:rPr>
                    <a:t> </a:t>
                  </a:r>
                </a:p>
              </p:txBody>
            </p:sp>
          </mc:Fallback>
        </mc:AlternateContent>
      </p:gr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C4C5DED9-2D8C-5AE1-3D7E-5F88B23E5B3B}"/>
                  </a:ext>
                </a:extLst>
              </p:cNvPr>
              <p:cNvSpPr txBox="1"/>
              <p:nvPr/>
            </p:nvSpPr>
            <p:spPr>
              <a:xfrm>
                <a:off x="2016862" y="1648095"/>
                <a:ext cx="2355773"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m:rPr>
                              <m:sty m:val="p"/>
                            </m:rPr>
                            <a:rPr lang="en-US" b="0" i="0" smtClean="0">
                              <a:solidFill>
                                <a:srgbClr val="0070C0"/>
                              </a:solidFill>
                              <a:latin typeface="Cambria Math" panose="02040503050406030204" pitchFamily="18" charset="0"/>
                            </a:rPr>
                            <m:t>Q</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𝑦𝑃</m:t>
                          </m:r>
                        </m:e>
                      </m:d>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𝑤</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𝑦</m:t>
                      </m:r>
                    </m:oMath>
                  </m:oMathPara>
                </a14:m>
                <a:endParaRPr lang="en-EE" dirty="0">
                  <a:solidFill>
                    <a:srgbClr val="0070C0"/>
                  </a:solidFill>
                </a:endParaRPr>
              </a:p>
            </p:txBody>
          </p:sp>
        </mc:Choice>
        <mc:Fallback>
          <p:sp>
            <p:nvSpPr>
              <p:cNvPr id="11" name="TextBox 10">
                <a:extLst>
                  <a:ext uri="{FF2B5EF4-FFF2-40B4-BE49-F238E27FC236}">
                    <a16:creationId xmlns:a16="http://schemas.microsoft.com/office/drawing/2014/main" id="{C4C5DED9-2D8C-5AE1-3D7E-5F88B23E5B3B}"/>
                  </a:ext>
                </a:extLst>
              </p:cNvPr>
              <p:cNvSpPr txBox="1">
                <a:spLocks noRot="1" noChangeAspect="1" noMove="1" noResize="1" noEditPoints="1" noAdjustHandles="1" noChangeArrowheads="1" noChangeShapeType="1" noTextEdit="1"/>
              </p:cNvSpPr>
              <p:nvPr/>
            </p:nvSpPr>
            <p:spPr>
              <a:xfrm>
                <a:off x="2016862" y="1648095"/>
                <a:ext cx="2355773" cy="276999"/>
              </a:xfrm>
              <a:prstGeom prst="rect">
                <a:avLst/>
              </a:prstGeom>
              <a:blipFill>
                <a:blip r:embed="rId6"/>
                <a:stretch>
                  <a:fillRect l="-535" r="-1604" b="-30435"/>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F181B9F4-3A0F-8848-5C80-3F5723D62779}"/>
                  </a:ext>
                </a:extLst>
              </p:cNvPr>
              <p:cNvSpPr txBox="1"/>
              <p:nvPr/>
            </p:nvSpPr>
            <p:spPr>
              <a:xfrm>
                <a:off x="6874871" y="1648095"/>
                <a:ext cx="1090170"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𝑄</m:t>
                      </m:r>
                      <m:r>
                        <a:rPr lang="en-US" b="0" i="1" smtClean="0">
                          <a:solidFill>
                            <a:srgbClr val="0070C0"/>
                          </a:solidFill>
                          <a:latin typeface="Cambria Math" panose="02040503050406030204" pitchFamily="18" charset="0"/>
                        </a:rPr>
                        <m:t>)</m:t>
                      </m:r>
                    </m:oMath>
                  </m:oMathPara>
                </a14:m>
                <a:endParaRPr lang="en-EE" dirty="0">
                  <a:solidFill>
                    <a:srgbClr val="0070C0"/>
                  </a:solidFill>
                </a:endParaRPr>
              </a:p>
            </p:txBody>
          </p:sp>
        </mc:Choice>
        <mc:Fallback>
          <p:sp>
            <p:nvSpPr>
              <p:cNvPr id="12" name="TextBox 11">
                <a:extLst>
                  <a:ext uri="{FF2B5EF4-FFF2-40B4-BE49-F238E27FC236}">
                    <a16:creationId xmlns:a16="http://schemas.microsoft.com/office/drawing/2014/main" id="{F181B9F4-3A0F-8848-5C80-3F5723D62779}"/>
                  </a:ext>
                </a:extLst>
              </p:cNvPr>
              <p:cNvSpPr txBox="1">
                <a:spLocks noRot="1" noChangeAspect="1" noMove="1" noResize="1" noEditPoints="1" noAdjustHandles="1" noChangeArrowheads="1" noChangeShapeType="1" noTextEdit="1"/>
              </p:cNvSpPr>
              <p:nvPr/>
            </p:nvSpPr>
            <p:spPr>
              <a:xfrm>
                <a:off x="6874871" y="1648095"/>
                <a:ext cx="1090170" cy="276999"/>
              </a:xfrm>
              <a:prstGeom prst="rect">
                <a:avLst/>
              </a:prstGeom>
              <a:blipFill>
                <a:blip r:embed="rId7"/>
                <a:stretch>
                  <a:fillRect l="-2299" r="-5747" b="-34783"/>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3" name="Rectangular Callout 12">
                <a:extLst>
                  <a:ext uri="{FF2B5EF4-FFF2-40B4-BE49-F238E27FC236}">
                    <a16:creationId xmlns:a16="http://schemas.microsoft.com/office/drawing/2014/main" id="{575E618C-DD1F-C58B-029C-07D6D2A337B6}"/>
                  </a:ext>
                </a:extLst>
              </p:cNvPr>
              <p:cNvSpPr/>
              <p:nvPr/>
            </p:nvSpPr>
            <p:spPr>
              <a:xfrm>
                <a:off x="7787396" y="3490786"/>
                <a:ext cx="2652629" cy="396959"/>
              </a:xfrm>
              <a:prstGeom prst="wedgeRectCallout">
                <a:avLst>
                  <a:gd name="adj1" fmla="val -71950"/>
                  <a:gd name="adj2" fmla="val -22291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EE" dirty="0"/>
                  <a:t>Check </a:t>
                </a:r>
                <a14:m>
                  <m:oMath xmlns:m="http://schemas.openxmlformats.org/officeDocument/2006/math">
                    <m:r>
                      <a:rPr lang="en-US" b="0" i="1" smtClean="0">
                        <a:latin typeface="Cambria Math" panose="02040503050406030204" pitchFamily="18" charset="0"/>
                      </a:rPr>
                      <m:t>𝑧𝑃</m:t>
                    </m:r>
                    <m:r>
                      <a:rPr lang="en-US" b="0" i="1" smtClean="0">
                        <a:latin typeface="Cambria Math" panose="02040503050406030204" pitchFamily="18" charset="0"/>
                      </a:rPr>
                      <m:t>=</m:t>
                    </m:r>
                    <m:r>
                      <a:rPr lang="en-US" b="0" i="1" smtClean="0">
                        <a:latin typeface="Cambria Math" panose="02040503050406030204" pitchFamily="18" charset="0"/>
                      </a:rPr>
                      <m:t>𝑒𝑄</m:t>
                    </m:r>
                    <m:r>
                      <a:rPr lang="en-US" b="0" i="1" smtClean="0">
                        <a:latin typeface="Cambria Math" panose="02040503050406030204" pitchFamily="18" charset="0"/>
                      </a:rPr>
                      <m:t>+</m:t>
                    </m:r>
                    <m:r>
                      <a:rPr lang="en-US" b="0" i="1" smtClean="0">
                        <a:latin typeface="Cambria Math" panose="02040503050406030204" pitchFamily="18" charset="0"/>
                      </a:rPr>
                      <m:t>𝐴</m:t>
                    </m:r>
                  </m:oMath>
                </a14:m>
                <a:endParaRPr lang="en-EE" dirty="0"/>
              </a:p>
            </p:txBody>
          </p:sp>
        </mc:Choice>
        <mc:Fallback>
          <p:sp>
            <p:nvSpPr>
              <p:cNvPr id="13" name="Rectangular Callout 12">
                <a:extLst>
                  <a:ext uri="{FF2B5EF4-FFF2-40B4-BE49-F238E27FC236}">
                    <a16:creationId xmlns:a16="http://schemas.microsoft.com/office/drawing/2014/main" id="{575E618C-DD1F-C58B-029C-07D6D2A337B6}"/>
                  </a:ext>
                </a:extLst>
              </p:cNvPr>
              <p:cNvSpPr>
                <a:spLocks noRot="1" noChangeAspect="1" noMove="1" noResize="1" noEditPoints="1" noAdjustHandles="1" noChangeArrowheads="1" noChangeShapeType="1" noTextEdit="1"/>
              </p:cNvSpPr>
              <p:nvPr/>
            </p:nvSpPr>
            <p:spPr>
              <a:xfrm>
                <a:off x="7787396" y="3490786"/>
                <a:ext cx="2652629" cy="396959"/>
              </a:xfrm>
              <a:prstGeom prst="wedgeRectCallout">
                <a:avLst>
                  <a:gd name="adj1" fmla="val -71950"/>
                  <a:gd name="adj2" fmla="val -222917"/>
                </a:avLst>
              </a:prstGeom>
              <a:blipFill>
                <a:blip r:embed="rId8"/>
                <a:stretch>
                  <a:fillRect b="-4545"/>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41B37CDD-5C73-DE90-4B5F-0CF0B52CCC25}"/>
                  </a:ext>
                </a:extLst>
              </p:cNvPr>
              <p:cNvSpPr txBox="1"/>
              <p:nvPr/>
            </p:nvSpPr>
            <p:spPr>
              <a:xfrm>
                <a:off x="4671573" y="2688187"/>
                <a:ext cx="994118" cy="301878"/>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𝑒</m:t>
                      </m:r>
                      <m:r>
                        <a:rPr lang="en-US" b="0"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ea typeface="Cambria Math" panose="02040503050406030204" pitchFamily="18" charset="0"/>
                            </a:rPr>
                          </m:ctrlPr>
                        </m:sSubPr>
                        <m:e>
                          <m:r>
                            <a:rPr lang="en-US" i="1">
                              <a:solidFill>
                                <a:srgbClr val="0070C0"/>
                              </a:solidFill>
                              <a:latin typeface="Cambria Math" panose="02040503050406030204" pitchFamily="18" charset="0"/>
                              <a:ea typeface="Cambria Math" panose="02040503050406030204" pitchFamily="18" charset="0"/>
                            </a:rPr>
                            <m:t>ℤ</m:t>
                          </m:r>
                        </m:e>
                        <m:sub>
                          <m:r>
                            <a:rPr lang="en-US"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𝐺</m:t>
                          </m:r>
                          <m:r>
                            <a:rPr lang="en-US" i="1">
                              <a:solidFill>
                                <a:srgbClr val="0070C0"/>
                              </a:solidFill>
                              <a:latin typeface="Cambria Math" panose="02040503050406030204" pitchFamily="18" charset="0"/>
                              <a:ea typeface="Cambria Math" panose="02040503050406030204" pitchFamily="18" charset="0"/>
                            </a:rPr>
                            <m:t>|</m:t>
                          </m:r>
                        </m:sub>
                      </m:sSub>
                    </m:oMath>
                  </m:oMathPara>
                </a14:m>
                <a:endParaRPr lang="en-EE" i="1" dirty="0">
                  <a:solidFill>
                    <a:srgbClr val="0070C0"/>
                  </a:solidFill>
                </a:endParaRPr>
              </a:p>
            </p:txBody>
          </p:sp>
        </mc:Choice>
        <mc:Fallback>
          <p:sp>
            <p:nvSpPr>
              <p:cNvPr id="16" name="TextBox 15">
                <a:extLst>
                  <a:ext uri="{FF2B5EF4-FFF2-40B4-BE49-F238E27FC236}">
                    <a16:creationId xmlns:a16="http://schemas.microsoft.com/office/drawing/2014/main" id="{41B37CDD-5C73-DE90-4B5F-0CF0B52CCC25}"/>
                  </a:ext>
                </a:extLst>
              </p:cNvPr>
              <p:cNvSpPr txBox="1">
                <a:spLocks noRot="1" noChangeAspect="1" noMove="1" noResize="1" noEditPoints="1" noAdjustHandles="1" noChangeArrowheads="1" noChangeShapeType="1" noTextEdit="1"/>
              </p:cNvSpPr>
              <p:nvPr/>
            </p:nvSpPr>
            <p:spPr>
              <a:xfrm>
                <a:off x="4671573" y="2688187"/>
                <a:ext cx="994118" cy="301878"/>
              </a:xfrm>
              <a:prstGeom prst="rect">
                <a:avLst/>
              </a:prstGeom>
              <a:blipFill>
                <a:blip r:embed="rId9"/>
                <a:stretch>
                  <a:fillRect b="-24000"/>
                </a:stretch>
              </a:blipFill>
            </p:spPr>
            <p:txBody>
              <a:bodyPr/>
              <a:lstStyle/>
              <a:p>
                <a:r>
                  <a:rPr lang="en-EE">
                    <a:noFill/>
                  </a:rPr>
                  <a:t> </a:t>
                </a:r>
              </a:p>
            </p:txBody>
          </p:sp>
        </mc:Fallback>
      </mc:AlternateContent>
      <p:grpSp>
        <p:nvGrpSpPr>
          <p:cNvPr id="23" name="Group 22">
            <a:extLst>
              <a:ext uri="{FF2B5EF4-FFF2-40B4-BE49-F238E27FC236}">
                <a16:creationId xmlns:a16="http://schemas.microsoft.com/office/drawing/2014/main" id="{16DC08BB-0764-F90C-C72B-AB88F54A4CBD}"/>
              </a:ext>
            </a:extLst>
          </p:cNvPr>
          <p:cNvGrpSpPr/>
          <p:nvPr/>
        </p:nvGrpSpPr>
        <p:grpSpPr>
          <a:xfrm>
            <a:off x="3489303" y="3292307"/>
            <a:ext cx="3279592" cy="463679"/>
            <a:chOff x="3489303" y="3292307"/>
            <a:chExt cx="3279592" cy="463679"/>
          </a:xfrm>
        </p:grpSpPr>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E6ED8F96-A25A-8AEE-54BB-4B1174C7D830}"/>
                    </a:ext>
                  </a:extLst>
                </p:cNvPr>
                <p:cNvSpPr txBox="1"/>
                <p:nvPr/>
              </p:nvSpPr>
              <p:spPr>
                <a:xfrm>
                  <a:off x="4529788" y="3292307"/>
                  <a:ext cx="1144737"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𝑧</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𝑒𝑦</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𝑟</m:t>
                        </m:r>
                      </m:oMath>
                    </m:oMathPara>
                  </a14:m>
                  <a:endParaRPr lang="en-EE" dirty="0">
                    <a:solidFill>
                      <a:srgbClr val="0070C0"/>
                    </a:solidFill>
                  </a:endParaRPr>
                </a:p>
              </p:txBody>
            </p:sp>
          </mc:Choice>
          <mc:Fallback>
            <p:sp>
              <p:nvSpPr>
                <p:cNvPr id="10" name="TextBox 9">
                  <a:extLst>
                    <a:ext uri="{FF2B5EF4-FFF2-40B4-BE49-F238E27FC236}">
                      <a16:creationId xmlns:a16="http://schemas.microsoft.com/office/drawing/2014/main" id="{E6ED8F96-A25A-8AEE-54BB-4B1174C7D830}"/>
                    </a:ext>
                  </a:extLst>
                </p:cNvPr>
                <p:cNvSpPr txBox="1">
                  <a:spLocks noRot="1" noChangeAspect="1" noMove="1" noResize="1" noEditPoints="1" noAdjustHandles="1" noChangeArrowheads="1" noChangeShapeType="1" noTextEdit="1"/>
                </p:cNvSpPr>
                <p:nvPr/>
              </p:nvSpPr>
              <p:spPr>
                <a:xfrm>
                  <a:off x="4529788" y="3292307"/>
                  <a:ext cx="1144737" cy="276999"/>
                </a:xfrm>
                <a:prstGeom prst="rect">
                  <a:avLst/>
                </a:prstGeom>
                <a:blipFill>
                  <a:blip r:embed="rId10"/>
                  <a:stretch>
                    <a:fillRect l="-1099" r="-1099" b="-26087"/>
                  </a:stretch>
                </a:blipFill>
              </p:spPr>
              <p:txBody>
                <a:bodyPr/>
                <a:lstStyle/>
                <a:p>
                  <a:r>
                    <a:rPr lang="en-EE">
                      <a:noFill/>
                    </a:rPr>
                    <a:t> </a:t>
                  </a:r>
                </a:p>
              </p:txBody>
            </p:sp>
          </mc:Fallback>
        </mc:AlternateContent>
        <p:cxnSp>
          <p:nvCxnSpPr>
            <p:cNvPr id="17" name="Curved Connector 16">
              <a:extLst>
                <a:ext uri="{FF2B5EF4-FFF2-40B4-BE49-F238E27FC236}">
                  <a16:creationId xmlns:a16="http://schemas.microsoft.com/office/drawing/2014/main" id="{D5C5A140-3873-A5C3-2B7A-78857A38971B}"/>
                </a:ext>
              </a:extLst>
            </p:cNvPr>
            <p:cNvCxnSpPr>
              <a:cxnSpLocks/>
            </p:cNvCxnSpPr>
            <p:nvPr/>
          </p:nvCxnSpPr>
          <p:spPr>
            <a:xfrm rot="5400000" flipH="1" flipV="1">
              <a:off x="5095739" y="2082830"/>
              <a:ext cx="66720" cy="3279592"/>
            </a:xfrm>
            <a:prstGeom prst="curvedConnector3">
              <a:avLst>
                <a:gd name="adj1" fmla="val 73165"/>
              </a:avLst>
            </a:prstGeom>
            <a:ln w="127000">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FAD873D6-FCFC-F5A7-D015-AB73FCEE2175}"/>
                  </a:ext>
                </a:extLst>
              </p:cNvPr>
              <p:cNvSpPr txBox="1"/>
              <p:nvPr/>
            </p:nvSpPr>
            <p:spPr>
              <a:xfrm>
                <a:off x="1384182" y="4008738"/>
                <a:ext cx="6035773" cy="369332"/>
              </a:xfrm>
              <a:prstGeom prst="rect">
                <a:avLst/>
              </a:prstGeom>
              <a:solidFill>
                <a:schemeClr val="tx2">
                  <a:lumMod val="60000"/>
                  <a:lumOff val="40000"/>
                </a:schemeClr>
              </a:solidFill>
            </p:spPr>
            <p:txBody>
              <a:bodyPr wrap="square" rtlCol="0">
                <a:spAutoFit/>
              </a:bodyPr>
              <a:lstStyle/>
              <a:p>
                <a:r>
                  <a:rPr lang="en-EE" b="1" dirty="0">
                    <a:solidFill>
                      <a:schemeClr val="bg1"/>
                    </a:solidFill>
                    <a:latin typeface="+mj-lt"/>
                  </a:rPr>
                  <a:t>Korrektsus: </a:t>
                </a:r>
                <a14:m>
                  <m:oMath xmlns:m="http://schemas.openxmlformats.org/officeDocument/2006/math">
                    <m:r>
                      <a:rPr lang="en-US" b="1" i="1" smtClean="0">
                        <a:solidFill>
                          <a:schemeClr val="bg1"/>
                        </a:solidFill>
                        <a:latin typeface="Cambria Math" panose="02040503050406030204" pitchFamily="18" charset="0"/>
                      </a:rPr>
                      <m:t>𝒛𝑷</m:t>
                    </m:r>
                    <m:r>
                      <a:rPr lang="en-US" b="1" i="1" smtClean="0">
                        <a:solidFill>
                          <a:schemeClr val="bg1"/>
                        </a:solidFill>
                        <a:latin typeface="Cambria Math" panose="02040503050406030204" pitchFamily="18" charset="0"/>
                      </a:rPr>
                      <m:t>=</m:t>
                    </m:r>
                    <m:d>
                      <m:dPr>
                        <m:ctrlPr>
                          <a:rPr lang="en-US" b="1" i="1" smtClean="0">
                            <a:solidFill>
                              <a:schemeClr val="bg1"/>
                            </a:solidFill>
                            <a:latin typeface="Cambria Math" panose="02040503050406030204" pitchFamily="18" charset="0"/>
                          </a:rPr>
                        </m:ctrlPr>
                      </m:dPr>
                      <m:e>
                        <m:r>
                          <a:rPr lang="en-US" b="1" i="1" smtClean="0">
                            <a:solidFill>
                              <a:schemeClr val="bg1"/>
                            </a:solidFill>
                            <a:latin typeface="Cambria Math" panose="02040503050406030204" pitchFamily="18" charset="0"/>
                          </a:rPr>
                          <m:t>𝒆𝒚</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𝒓</m:t>
                        </m:r>
                      </m:e>
                    </m:d>
                    <m:r>
                      <a:rPr lang="en-US" b="1" i="1" smtClean="0">
                        <a:solidFill>
                          <a:schemeClr val="bg1"/>
                        </a:solidFill>
                        <a:latin typeface="Cambria Math" panose="02040503050406030204" pitchFamily="18" charset="0"/>
                      </a:rPr>
                      <m:t>𝑷</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𝒆𝒚𝑷</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𝒓𝑷</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𝒆𝑸</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𝑨</m:t>
                    </m:r>
                  </m:oMath>
                </a14:m>
                <a:r>
                  <a:rPr lang="en-EE" dirty="0">
                    <a:solidFill>
                      <a:schemeClr val="bg1"/>
                    </a:solidFill>
                    <a:latin typeface="+mj-lt"/>
                  </a:rPr>
                  <a:t>. QED.</a:t>
                </a:r>
              </a:p>
            </p:txBody>
          </p:sp>
        </mc:Choice>
        <mc:Fallback>
          <p:sp>
            <p:nvSpPr>
              <p:cNvPr id="20" name="TextBox 19">
                <a:extLst>
                  <a:ext uri="{FF2B5EF4-FFF2-40B4-BE49-F238E27FC236}">
                    <a16:creationId xmlns:a16="http://schemas.microsoft.com/office/drawing/2014/main" id="{FAD873D6-FCFC-F5A7-D015-AB73FCEE2175}"/>
                  </a:ext>
                </a:extLst>
              </p:cNvPr>
              <p:cNvSpPr txBox="1">
                <a:spLocks noRot="1" noChangeAspect="1" noMove="1" noResize="1" noEditPoints="1" noAdjustHandles="1" noChangeArrowheads="1" noChangeShapeType="1" noTextEdit="1"/>
              </p:cNvSpPr>
              <p:nvPr/>
            </p:nvSpPr>
            <p:spPr>
              <a:xfrm>
                <a:off x="1384182" y="4008738"/>
                <a:ext cx="6035773" cy="369332"/>
              </a:xfrm>
              <a:prstGeom prst="rect">
                <a:avLst/>
              </a:prstGeom>
              <a:blipFill>
                <a:blip r:embed="rId11"/>
                <a:stretch>
                  <a:fillRect l="-629" t="-6667" r="-210" b="-23333"/>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2D5743EA-5707-3E4D-063E-BC8126478A91}"/>
                  </a:ext>
                </a:extLst>
              </p:cNvPr>
              <p:cNvSpPr txBox="1"/>
              <p:nvPr/>
            </p:nvSpPr>
            <p:spPr>
              <a:xfrm>
                <a:off x="0" y="4417006"/>
                <a:ext cx="12192000" cy="2476768"/>
              </a:xfrm>
              <a:prstGeom prst="rect">
                <a:avLst/>
              </a:prstGeom>
              <a:solidFill>
                <a:schemeClr val="tx2">
                  <a:lumMod val="60000"/>
                  <a:lumOff val="40000"/>
                </a:schemeClr>
              </a:solidFill>
            </p:spPr>
            <p:txBody>
              <a:bodyPr wrap="square" rtlCol="0">
                <a:spAutoFit/>
              </a:bodyPr>
              <a:lstStyle/>
              <a:p>
                <a:r>
                  <a:rPr lang="en-US" b="1" dirty="0">
                    <a:solidFill>
                      <a:schemeClr val="bg1"/>
                    </a:solidFill>
                    <a:latin typeface="+mj-lt"/>
                  </a:rPr>
                  <a:t>Kooskõlalisus (</a:t>
                </a:r>
                <a:r>
                  <a:rPr lang="en-US" b="1" dirty="0" err="1">
                    <a:solidFill>
                      <a:schemeClr val="bg1"/>
                    </a:solidFill>
                    <a:latin typeface="+mj-lt"/>
                  </a:rPr>
                  <a:t>väga</a:t>
                </a:r>
                <a:r>
                  <a:rPr lang="en-US" b="1" dirty="0">
                    <a:solidFill>
                      <a:schemeClr val="bg1"/>
                    </a:solidFill>
                    <a:latin typeface="+mj-lt"/>
                  </a:rPr>
                  <a:t> </a:t>
                </a:r>
                <a:r>
                  <a:rPr lang="en-US" b="1" dirty="0" err="1">
                    <a:solidFill>
                      <a:schemeClr val="bg1"/>
                    </a:solidFill>
                    <a:latin typeface="+mj-lt"/>
                  </a:rPr>
                  <a:t>väga</a:t>
                </a:r>
                <a:r>
                  <a:rPr lang="en-US" b="1" dirty="0">
                    <a:solidFill>
                      <a:schemeClr val="bg1"/>
                    </a:solidFill>
                    <a:latin typeface="+mj-lt"/>
                  </a:rPr>
                  <a:t> sketchy </a:t>
                </a:r>
                <a:r>
                  <a:rPr lang="en-US" b="1" dirty="0" err="1">
                    <a:solidFill>
                      <a:schemeClr val="bg1"/>
                    </a:solidFill>
                    <a:latin typeface="+mj-lt"/>
                  </a:rPr>
                  <a:t>tõestus</a:t>
                </a:r>
                <a:r>
                  <a:rPr lang="en-US" b="1" dirty="0">
                    <a:solidFill>
                      <a:schemeClr val="bg1"/>
                    </a:solidFill>
                    <a:latin typeface="+mj-lt"/>
                  </a:rPr>
                  <a:t>). </a:t>
                </a:r>
                <a:r>
                  <a:rPr lang="en-US" dirty="0" err="1">
                    <a:solidFill>
                      <a:schemeClr val="bg1"/>
                    </a:solidFill>
                    <a:latin typeface="+mj-lt"/>
                  </a:rPr>
                  <a:t>Eeldame</a:t>
                </a:r>
                <a:r>
                  <a:rPr lang="en-US" dirty="0">
                    <a:solidFill>
                      <a:schemeClr val="bg1"/>
                    </a:solidFill>
                    <a:latin typeface="+mj-lt"/>
                  </a:rPr>
                  <a:t> </a:t>
                </a:r>
                <a:r>
                  <a:rPr lang="en-US" dirty="0" err="1">
                    <a:solidFill>
                      <a:schemeClr val="bg1"/>
                    </a:solidFill>
                    <a:latin typeface="+mj-lt"/>
                  </a:rPr>
                  <a:t>vastuoluliselt</a:t>
                </a:r>
                <a:r>
                  <a:rPr lang="en-US" dirty="0">
                    <a:solidFill>
                      <a:schemeClr val="bg1"/>
                    </a:solidFill>
                    <a:latin typeface="+mj-lt"/>
                  </a:rPr>
                  <a:t>, et Mario </a:t>
                </a:r>
                <a:r>
                  <a:rPr lang="en-US" dirty="0" err="1">
                    <a:solidFill>
                      <a:schemeClr val="bg1"/>
                    </a:solidFill>
                    <a:latin typeface="+mj-lt"/>
                  </a:rPr>
                  <a:t>veenab</a:t>
                </a:r>
                <a:r>
                  <a:rPr lang="en-US" dirty="0">
                    <a:solidFill>
                      <a:schemeClr val="bg1"/>
                    </a:solidFill>
                    <a:latin typeface="+mj-lt"/>
                  </a:rPr>
                  <a:t> </a:t>
                </a:r>
                <a:r>
                  <a:rPr lang="en-US" dirty="0" err="1">
                    <a:solidFill>
                      <a:schemeClr val="bg1"/>
                    </a:solidFill>
                    <a:latin typeface="+mj-lt"/>
                  </a:rPr>
                  <a:t>Luigit</a:t>
                </a:r>
                <a:r>
                  <a:rPr lang="en-US" dirty="0">
                    <a:solidFill>
                      <a:schemeClr val="bg1"/>
                    </a:solidFill>
                    <a:latin typeface="+mj-lt"/>
                  </a:rPr>
                  <a:t> </a:t>
                </a:r>
                <a:r>
                  <a:rPr lang="en-US" dirty="0" err="1">
                    <a:solidFill>
                      <a:schemeClr val="bg1"/>
                    </a:solidFill>
                    <a:latin typeface="+mj-lt"/>
                  </a:rPr>
                  <a:t>suure</a:t>
                </a:r>
                <a:r>
                  <a:rPr lang="en-US" dirty="0">
                    <a:solidFill>
                      <a:schemeClr val="bg1"/>
                    </a:solidFill>
                    <a:latin typeface="+mj-lt"/>
                  </a:rPr>
                  <a:t> </a:t>
                </a:r>
                <a:r>
                  <a:rPr lang="en-US" dirty="0" err="1">
                    <a:solidFill>
                      <a:schemeClr val="bg1"/>
                    </a:solidFill>
                    <a:latin typeface="+mj-lt"/>
                  </a:rPr>
                  <a:t>tõenäosusega</a:t>
                </a:r>
                <a:r>
                  <a:rPr lang="en-US" dirty="0">
                    <a:solidFill>
                      <a:schemeClr val="bg1"/>
                    </a:solidFill>
                    <a:latin typeface="+mj-lt"/>
                  </a:rPr>
                  <a:t>. St Mario </a:t>
                </a:r>
                <a:r>
                  <a:rPr lang="en-US" dirty="0" err="1">
                    <a:solidFill>
                      <a:schemeClr val="bg1"/>
                    </a:solidFill>
                    <a:latin typeface="+mj-lt"/>
                  </a:rPr>
                  <a:t>väljastab</a:t>
                </a:r>
                <a:r>
                  <a:rPr lang="en-US" dirty="0">
                    <a:solidFill>
                      <a:schemeClr val="bg1"/>
                    </a:solidFill>
                    <a:latin typeface="+mj-lt"/>
                  </a:rPr>
                  <a:t> </a:t>
                </a:r>
                <a:r>
                  <a:rPr lang="en-US" dirty="0" err="1">
                    <a:solidFill>
                      <a:schemeClr val="bg1"/>
                    </a:solidFill>
                    <a:latin typeface="+mj-lt"/>
                  </a:rPr>
                  <a:t>teate</a:t>
                </a:r>
                <a:r>
                  <a:rPr lang="en-US" dirty="0">
                    <a:solidFill>
                      <a:schemeClr val="bg1"/>
                    </a:solidFill>
                    <a:latin typeface="+mj-lt"/>
                  </a:rPr>
                  <a:t> </a:t>
                </a:r>
                <a14:m>
                  <m:oMath xmlns:m="http://schemas.openxmlformats.org/officeDocument/2006/math">
                    <m:r>
                      <a:rPr lang="en-US" b="0" i="1" smtClean="0">
                        <a:solidFill>
                          <a:schemeClr val="bg1"/>
                        </a:solidFill>
                        <a:latin typeface="Cambria Math" panose="02040503050406030204" pitchFamily="18" charset="0"/>
                      </a:rPr>
                      <m:t>𝐴</m:t>
                    </m:r>
                  </m:oMath>
                </a14:m>
                <a:r>
                  <a:rPr lang="en-US" dirty="0">
                    <a:solidFill>
                      <a:schemeClr val="bg1"/>
                    </a:solidFill>
                    <a:latin typeface="+mj-lt"/>
                  </a:rPr>
                  <a:t>, </a:t>
                </a:r>
                <a:r>
                  <a:rPr lang="en-US" dirty="0" err="1">
                    <a:solidFill>
                      <a:schemeClr val="bg1"/>
                    </a:solidFill>
                    <a:latin typeface="+mj-lt"/>
                  </a:rPr>
                  <a:t>nii</a:t>
                </a:r>
                <a:r>
                  <a:rPr lang="en-US" dirty="0">
                    <a:solidFill>
                      <a:schemeClr val="bg1"/>
                    </a:solidFill>
                    <a:latin typeface="+mj-lt"/>
                  </a:rPr>
                  <a:t> et </a:t>
                </a:r>
                <a:r>
                  <a:rPr lang="en-US" dirty="0" err="1">
                    <a:solidFill>
                      <a:schemeClr val="bg1"/>
                    </a:solidFill>
                    <a:latin typeface="+mj-lt"/>
                  </a:rPr>
                  <a:t>suure</a:t>
                </a:r>
                <a:r>
                  <a:rPr lang="en-US" dirty="0">
                    <a:solidFill>
                      <a:schemeClr val="bg1"/>
                    </a:solidFill>
                    <a:latin typeface="+mj-lt"/>
                  </a:rPr>
                  <a:t> </a:t>
                </a:r>
                <a:r>
                  <a:rPr lang="en-US" dirty="0" err="1">
                    <a:solidFill>
                      <a:schemeClr val="bg1"/>
                    </a:solidFill>
                    <a:latin typeface="+mj-lt"/>
                  </a:rPr>
                  <a:t>tõenäosusega</a:t>
                </a:r>
                <a:r>
                  <a:rPr lang="en-US" dirty="0">
                    <a:solidFill>
                      <a:schemeClr val="bg1"/>
                    </a:solidFill>
                    <a:latin typeface="+mj-lt"/>
                  </a:rPr>
                  <a:t> </a:t>
                </a:r>
                <a:r>
                  <a:rPr lang="en-US" dirty="0" err="1">
                    <a:solidFill>
                      <a:schemeClr val="bg1"/>
                    </a:solidFill>
                    <a:latin typeface="+mj-lt"/>
                  </a:rPr>
                  <a:t>üle</a:t>
                </a:r>
                <a:r>
                  <a:rPr lang="en-US" dirty="0">
                    <a:solidFill>
                      <a:schemeClr val="bg1"/>
                    </a:solidFill>
                    <a:latin typeface="+mj-lt"/>
                  </a:rPr>
                  <a:t> </a:t>
                </a:r>
                <a14:m>
                  <m:oMath xmlns:m="http://schemas.openxmlformats.org/officeDocument/2006/math">
                    <m:r>
                      <a:rPr lang="en-US" b="0" i="1" smtClean="0">
                        <a:solidFill>
                          <a:schemeClr val="bg1"/>
                        </a:solidFill>
                        <a:latin typeface="Cambria Math" panose="02040503050406030204" pitchFamily="18" charset="0"/>
                      </a:rPr>
                      <m:t>𝑒</m:t>
                    </m:r>
                  </m:oMath>
                </a14:m>
                <a:r>
                  <a:rPr lang="en-US" dirty="0">
                    <a:solidFill>
                      <a:schemeClr val="bg1"/>
                    </a:solidFill>
                    <a:latin typeface="+mj-lt"/>
                  </a:rPr>
                  <a:t> </a:t>
                </a:r>
                <a:r>
                  <a:rPr lang="en-US" dirty="0" err="1">
                    <a:solidFill>
                      <a:schemeClr val="bg1"/>
                    </a:solidFill>
                    <a:latin typeface="+mj-lt"/>
                  </a:rPr>
                  <a:t>valiku</a:t>
                </a:r>
                <a:r>
                  <a:rPr lang="en-US" dirty="0">
                    <a:solidFill>
                      <a:schemeClr val="bg1"/>
                    </a:solidFill>
                    <a:latin typeface="+mj-lt"/>
                  </a:rPr>
                  <a:t> Luigi </a:t>
                </a:r>
                <a:r>
                  <a:rPr lang="en-US" dirty="0" err="1">
                    <a:solidFill>
                      <a:schemeClr val="bg1"/>
                    </a:solidFill>
                    <a:latin typeface="+mj-lt"/>
                  </a:rPr>
                  <a:t>aktsepteerib</a:t>
                </a:r>
                <a:r>
                  <a:rPr lang="en-US" dirty="0">
                    <a:solidFill>
                      <a:schemeClr val="bg1"/>
                    </a:solidFill>
                    <a:latin typeface="+mj-lt"/>
                  </a:rPr>
                  <a:t>. </a:t>
                </a:r>
                <a:r>
                  <a:rPr lang="en-US" dirty="0" err="1">
                    <a:solidFill>
                      <a:schemeClr val="bg1"/>
                    </a:solidFill>
                    <a:latin typeface="+mj-lt"/>
                  </a:rPr>
                  <a:t>Sellisel</a:t>
                </a:r>
                <a:r>
                  <a:rPr lang="en-US" dirty="0">
                    <a:solidFill>
                      <a:schemeClr val="bg1"/>
                    </a:solidFill>
                    <a:latin typeface="+mj-lt"/>
                  </a:rPr>
                  <a:t> </a:t>
                </a:r>
                <a:r>
                  <a:rPr lang="en-US" dirty="0" err="1">
                    <a:solidFill>
                      <a:schemeClr val="bg1"/>
                    </a:solidFill>
                    <a:latin typeface="+mj-lt"/>
                  </a:rPr>
                  <a:t>juhul</a:t>
                </a:r>
                <a:r>
                  <a:rPr lang="en-US" dirty="0">
                    <a:solidFill>
                      <a:schemeClr val="bg1"/>
                    </a:solidFill>
                    <a:latin typeface="+mj-lt"/>
                  </a:rPr>
                  <a:t> </a:t>
                </a:r>
                <a:r>
                  <a:rPr lang="en-US" dirty="0" err="1">
                    <a:solidFill>
                      <a:schemeClr val="bg1"/>
                    </a:solidFill>
                    <a:latin typeface="+mj-lt"/>
                  </a:rPr>
                  <a:t>saab</a:t>
                </a:r>
                <a:r>
                  <a:rPr lang="en-US" dirty="0">
                    <a:solidFill>
                      <a:schemeClr val="bg1"/>
                    </a:solidFill>
                    <a:latin typeface="+mj-lt"/>
                  </a:rPr>
                  <a:t> </a:t>
                </a:r>
                <a:r>
                  <a:rPr lang="en-US" dirty="0" err="1">
                    <a:solidFill>
                      <a:schemeClr val="bg1"/>
                    </a:solidFill>
                    <a:latin typeface="+mj-lt"/>
                  </a:rPr>
                  <a:t>konstrueerida</a:t>
                </a:r>
                <a:r>
                  <a:rPr lang="en-US" dirty="0">
                    <a:solidFill>
                      <a:schemeClr val="bg1"/>
                    </a:solidFill>
                    <a:latin typeface="+mj-lt"/>
                  </a:rPr>
                  <a:t> </a:t>
                </a:r>
                <a:r>
                  <a:rPr lang="en-US" dirty="0" err="1">
                    <a:solidFill>
                      <a:schemeClr val="bg1"/>
                    </a:solidFill>
                    <a:latin typeface="+mj-lt"/>
                  </a:rPr>
                  <a:t>efektiivse</a:t>
                </a:r>
                <a:r>
                  <a:rPr lang="en-US" dirty="0">
                    <a:solidFill>
                      <a:schemeClr val="bg1"/>
                    </a:solidFill>
                    <a:latin typeface="+mj-lt"/>
                  </a:rPr>
                  <a:t> </a:t>
                </a:r>
                <a:r>
                  <a:rPr lang="en-US" dirty="0" err="1">
                    <a:solidFill>
                      <a:schemeClr val="bg1"/>
                    </a:solidFill>
                    <a:latin typeface="+mj-lt"/>
                  </a:rPr>
                  <a:t>algoritmi</a:t>
                </a:r>
                <a:r>
                  <a:rPr lang="en-US" dirty="0">
                    <a:solidFill>
                      <a:schemeClr val="bg1"/>
                    </a:solidFill>
                    <a:latin typeface="+mj-lt"/>
                  </a:rPr>
                  <a:t> Ext (</a:t>
                </a:r>
                <a:r>
                  <a:rPr lang="en-US" dirty="0" err="1">
                    <a:solidFill>
                      <a:schemeClr val="bg1"/>
                    </a:solidFill>
                    <a:latin typeface="+mj-lt"/>
                  </a:rPr>
                  <a:t>mittetriviaalne</a:t>
                </a:r>
                <a:r>
                  <a:rPr lang="en-US" dirty="0">
                    <a:solidFill>
                      <a:schemeClr val="bg1"/>
                    </a:solidFill>
                    <a:latin typeface="+mj-lt"/>
                  </a:rPr>
                  <a:t>), mis </a:t>
                </a:r>
                <a:r>
                  <a:rPr lang="en-US" dirty="0" err="1">
                    <a:solidFill>
                      <a:schemeClr val="bg1"/>
                    </a:solidFill>
                    <a:latin typeface="+mj-lt"/>
                  </a:rPr>
                  <a:t>tagastab</a:t>
                </a:r>
                <a:r>
                  <a:rPr lang="en-US" dirty="0">
                    <a:solidFill>
                      <a:schemeClr val="bg1"/>
                    </a:solidFill>
                    <a:latin typeface="+mj-lt"/>
                  </a:rPr>
                  <a:t> </a:t>
                </a:r>
                <a:r>
                  <a:rPr lang="en-US" dirty="0" err="1">
                    <a:solidFill>
                      <a:schemeClr val="bg1"/>
                    </a:solidFill>
                    <a:latin typeface="+mj-lt"/>
                  </a:rPr>
                  <a:t>kaks</a:t>
                </a:r>
                <a:r>
                  <a:rPr lang="en-US" dirty="0">
                    <a:solidFill>
                      <a:schemeClr val="bg1"/>
                    </a:solidFill>
                    <a:latin typeface="+mj-lt"/>
                  </a:rPr>
                  <a:t> </a:t>
                </a:r>
                <a:r>
                  <a:rPr lang="en-US" dirty="0" err="1">
                    <a:solidFill>
                      <a:schemeClr val="bg1"/>
                    </a:solidFill>
                    <a:latin typeface="+mj-lt"/>
                  </a:rPr>
                  <a:t>transkripti</a:t>
                </a:r>
                <a:r>
                  <a:rPr lang="en-US" dirty="0">
                    <a:solidFill>
                      <a:schemeClr val="bg1"/>
                    </a:solidFill>
                    <a:latin typeface="+mj-lt"/>
                  </a:rPr>
                  <a:t> </a:t>
                </a:r>
                <a14:m>
                  <m:oMath xmlns:m="http://schemas.openxmlformats.org/officeDocument/2006/math">
                    <m:r>
                      <a:rPr lang="en-US" b="0" i="1"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𝐴</m:t>
                    </m:r>
                    <m:r>
                      <a:rPr lang="en-US" b="0" i="1" smtClean="0">
                        <a:solidFill>
                          <a:schemeClr val="bg1"/>
                        </a:solidFill>
                        <a:latin typeface="Cambria Math" panose="02040503050406030204" pitchFamily="18" charset="0"/>
                      </a:rPr>
                      <m:t>,</m:t>
                    </m:r>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𝑒</m:t>
                        </m:r>
                      </m:e>
                      <m:sub>
                        <m:r>
                          <a:rPr lang="en-US" b="0" i="1" smtClean="0">
                            <a:solidFill>
                              <a:schemeClr val="bg1"/>
                            </a:solidFill>
                            <a:latin typeface="Cambria Math" panose="02040503050406030204" pitchFamily="18" charset="0"/>
                          </a:rPr>
                          <m:t>1</m:t>
                        </m:r>
                      </m:sub>
                    </m:sSub>
                    <m:r>
                      <a:rPr lang="en-US" b="0" i="1" smtClean="0">
                        <a:solidFill>
                          <a:schemeClr val="bg1"/>
                        </a:solidFill>
                        <a:latin typeface="Cambria Math" panose="02040503050406030204" pitchFamily="18" charset="0"/>
                      </a:rPr>
                      <m:t>,</m:t>
                    </m:r>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𝑧</m:t>
                        </m:r>
                      </m:e>
                      <m:sub>
                        <m:r>
                          <a:rPr lang="en-US" b="0" i="1" smtClean="0">
                            <a:solidFill>
                              <a:schemeClr val="bg1"/>
                            </a:solidFill>
                            <a:latin typeface="Cambria Math" panose="02040503050406030204" pitchFamily="18" charset="0"/>
                          </a:rPr>
                          <m:t>1</m:t>
                        </m:r>
                      </m:sub>
                    </m:sSub>
                    <m:r>
                      <a:rPr lang="en-US" b="0" i="1" smtClean="0">
                        <a:solidFill>
                          <a:schemeClr val="bg1"/>
                        </a:solidFill>
                        <a:latin typeface="Cambria Math" panose="02040503050406030204" pitchFamily="18" charset="0"/>
                      </a:rPr>
                      <m:t>)</m:t>
                    </m:r>
                  </m:oMath>
                </a14:m>
                <a:r>
                  <a:rPr lang="en-US" dirty="0">
                    <a:solidFill>
                      <a:schemeClr val="bg1"/>
                    </a:solidFill>
                    <a:latin typeface="+mj-lt"/>
                  </a:rPr>
                  <a:t> ja </a:t>
                </a:r>
                <a14:m>
                  <m:oMath xmlns:m="http://schemas.openxmlformats.org/officeDocument/2006/math">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𝐴</m:t>
                    </m:r>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𝑒</m:t>
                        </m:r>
                      </m:e>
                      <m:sub>
                        <m:r>
                          <a:rPr lang="en-US" b="0" i="1" smtClean="0">
                            <a:solidFill>
                              <a:schemeClr val="bg1"/>
                            </a:solidFill>
                            <a:latin typeface="Cambria Math" panose="02040503050406030204" pitchFamily="18" charset="0"/>
                          </a:rPr>
                          <m:t>2</m:t>
                        </m:r>
                      </m:sub>
                    </m:sSub>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𝑧</m:t>
                        </m:r>
                      </m:e>
                      <m:sub>
                        <m:r>
                          <a:rPr lang="en-US" b="0" i="1" smtClean="0">
                            <a:solidFill>
                              <a:schemeClr val="bg1"/>
                            </a:solidFill>
                            <a:latin typeface="Cambria Math" panose="02040503050406030204" pitchFamily="18" charset="0"/>
                          </a:rPr>
                          <m:t>2</m:t>
                        </m:r>
                      </m:sub>
                    </m:sSub>
                    <m:r>
                      <a:rPr lang="en-US" i="1">
                        <a:solidFill>
                          <a:schemeClr val="bg1"/>
                        </a:solidFill>
                        <a:latin typeface="Cambria Math" panose="02040503050406030204" pitchFamily="18" charset="0"/>
                      </a:rPr>
                      <m:t>)</m:t>
                    </m:r>
                  </m:oMath>
                </a14:m>
                <a:r>
                  <a:rPr lang="en-US" dirty="0">
                    <a:solidFill>
                      <a:schemeClr val="bg1"/>
                    </a:solidFill>
                    <a:latin typeface="+mj-lt"/>
                  </a:rPr>
                  <a:t>, </a:t>
                </a:r>
                <a:r>
                  <a:rPr lang="en-US" dirty="0" err="1">
                    <a:solidFill>
                      <a:schemeClr val="bg1"/>
                    </a:solidFill>
                    <a:latin typeface="+mj-lt"/>
                  </a:rPr>
                  <a:t>nii</a:t>
                </a:r>
                <a:r>
                  <a:rPr lang="en-US" dirty="0">
                    <a:solidFill>
                      <a:schemeClr val="bg1"/>
                    </a:solidFill>
                    <a:latin typeface="+mj-lt"/>
                  </a:rPr>
                  <a:t> et </a:t>
                </a:r>
                <a14:m>
                  <m:oMath xmlns:m="http://schemas.openxmlformats.org/officeDocument/2006/math">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𝑒</m:t>
                        </m:r>
                      </m:e>
                      <m:sub>
                        <m:r>
                          <a:rPr lang="en-US" b="0" i="1" smtClean="0">
                            <a:solidFill>
                              <a:schemeClr val="bg1"/>
                            </a:solidFill>
                            <a:latin typeface="Cambria Math" panose="02040503050406030204" pitchFamily="18" charset="0"/>
                          </a:rPr>
                          <m:t>1</m:t>
                        </m:r>
                      </m:sub>
                    </m:sSub>
                    <m:r>
                      <a:rPr lang="en-US" b="0" i="1" smtClean="0">
                        <a:solidFill>
                          <a:schemeClr val="bg1"/>
                        </a:solidFill>
                        <a:latin typeface="Cambria Math" panose="02040503050406030204" pitchFamily="18" charset="0"/>
                      </a:rPr>
                      <m:t>≠</m:t>
                    </m:r>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𝑒</m:t>
                        </m:r>
                      </m:e>
                      <m:sub>
                        <m:r>
                          <a:rPr lang="en-US" b="0" i="1" smtClean="0">
                            <a:solidFill>
                              <a:schemeClr val="bg1"/>
                            </a:solidFill>
                            <a:latin typeface="Cambria Math" panose="02040503050406030204" pitchFamily="18" charset="0"/>
                          </a:rPr>
                          <m:t>2</m:t>
                        </m:r>
                      </m:sub>
                    </m:sSub>
                  </m:oMath>
                </a14:m>
                <a:r>
                  <a:rPr lang="en-US" dirty="0">
                    <a:solidFill>
                      <a:schemeClr val="bg1"/>
                    </a:solidFill>
                    <a:latin typeface="+mj-lt"/>
                  </a:rPr>
                  <a:t> </a:t>
                </a:r>
                <a:r>
                  <a:rPr lang="en-US" dirty="0" err="1">
                    <a:solidFill>
                      <a:schemeClr val="bg1"/>
                    </a:solidFill>
                    <a:latin typeface="+mj-lt"/>
                  </a:rPr>
                  <a:t>kuid</a:t>
                </a:r>
                <a:r>
                  <a:rPr lang="en-US" dirty="0">
                    <a:solidFill>
                      <a:schemeClr val="bg1"/>
                    </a:solidFill>
                    <a:latin typeface="+mj-lt"/>
                  </a:rPr>
                  <a:t> Luigi </a:t>
                </a:r>
                <a:r>
                  <a:rPr lang="en-US" dirty="0" err="1">
                    <a:solidFill>
                      <a:schemeClr val="bg1"/>
                    </a:solidFill>
                    <a:latin typeface="+mj-lt"/>
                  </a:rPr>
                  <a:t>aktsepteerib</a:t>
                </a:r>
                <a:r>
                  <a:rPr lang="en-US" dirty="0">
                    <a:solidFill>
                      <a:schemeClr val="bg1"/>
                    </a:solidFill>
                    <a:latin typeface="+mj-lt"/>
                  </a:rPr>
                  <a:t> </a:t>
                </a:r>
                <a:r>
                  <a:rPr lang="en-US" dirty="0" err="1">
                    <a:solidFill>
                      <a:schemeClr val="bg1"/>
                    </a:solidFill>
                    <a:latin typeface="+mj-lt"/>
                  </a:rPr>
                  <a:t>mõlemad</a:t>
                </a:r>
                <a:r>
                  <a:rPr lang="en-US" dirty="0">
                    <a:solidFill>
                      <a:schemeClr val="bg1"/>
                    </a:solidFill>
                    <a:latin typeface="+mj-lt"/>
                  </a:rPr>
                  <a:t> </a:t>
                </a:r>
                <a:r>
                  <a:rPr lang="en-US" dirty="0" err="1">
                    <a:solidFill>
                      <a:schemeClr val="bg1"/>
                    </a:solidFill>
                    <a:latin typeface="+mj-lt"/>
                  </a:rPr>
                  <a:t>transkriptid</a:t>
                </a:r>
                <a:r>
                  <a:rPr lang="en-US" dirty="0">
                    <a:solidFill>
                      <a:schemeClr val="bg1"/>
                    </a:solidFill>
                    <a:latin typeface="+mj-lt"/>
                  </a:rPr>
                  <a:t>.</a:t>
                </a:r>
              </a:p>
              <a:p>
                <a:r>
                  <a:rPr lang="en-US" dirty="0" err="1">
                    <a:solidFill>
                      <a:schemeClr val="bg1"/>
                    </a:solidFill>
                    <a:latin typeface="+mj-lt"/>
                  </a:rPr>
                  <a:t>Sellisel</a:t>
                </a:r>
                <a:r>
                  <a:rPr lang="en-US" dirty="0">
                    <a:solidFill>
                      <a:schemeClr val="bg1"/>
                    </a:solidFill>
                    <a:latin typeface="+mj-lt"/>
                  </a:rPr>
                  <a:t> </a:t>
                </a:r>
                <a:r>
                  <a:rPr lang="en-US" dirty="0" err="1">
                    <a:solidFill>
                      <a:schemeClr val="bg1"/>
                    </a:solidFill>
                    <a:latin typeface="+mj-lt"/>
                  </a:rPr>
                  <a:t>juhul</a:t>
                </a:r>
                <a:r>
                  <a:rPr lang="en-US" dirty="0">
                    <a:solidFill>
                      <a:schemeClr val="bg1"/>
                    </a:solidFill>
                    <a:latin typeface="+mj-lt"/>
                  </a:rPr>
                  <a:t> </a:t>
                </a:r>
                <a14:m>
                  <m:oMath xmlns:m="http://schemas.openxmlformats.org/officeDocument/2006/math">
                    <m:sSub>
                      <m:sSubPr>
                        <m:ctrlPr>
                          <a:rPr lang="en-US" b="0" i="1" smtClean="0">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𝑧</m:t>
                        </m:r>
                      </m:e>
                      <m:sub>
                        <m:r>
                          <a:rPr lang="en-US" b="0" i="1" smtClean="0">
                            <a:solidFill>
                              <a:schemeClr val="bg1"/>
                            </a:solidFill>
                            <a:latin typeface="Cambria Math" panose="02040503050406030204" pitchFamily="18" charset="0"/>
                          </a:rPr>
                          <m:t>1</m:t>
                        </m:r>
                      </m:sub>
                    </m:sSub>
                    <m:r>
                      <a:rPr lang="en-US" i="1">
                        <a:solidFill>
                          <a:schemeClr val="bg1"/>
                        </a:solidFill>
                        <a:latin typeface="Cambria Math" panose="02040503050406030204" pitchFamily="18" charset="0"/>
                      </a:rPr>
                      <m:t>𝑃</m:t>
                    </m:r>
                    <m:r>
                      <a:rPr lang="en-US" i="1">
                        <a:solidFill>
                          <a:schemeClr val="bg1"/>
                        </a:solidFill>
                        <a:latin typeface="Cambria Math" panose="02040503050406030204" pitchFamily="18" charset="0"/>
                      </a:rPr>
                      <m:t>=</m:t>
                    </m:r>
                    <m:sSub>
                      <m:sSubPr>
                        <m:ctrlPr>
                          <a:rPr lang="en-US" b="0" i="1" smtClean="0">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𝑒</m:t>
                        </m:r>
                      </m:e>
                      <m:sub>
                        <m:r>
                          <a:rPr lang="en-US" b="0" i="1" smtClean="0">
                            <a:solidFill>
                              <a:schemeClr val="bg1"/>
                            </a:solidFill>
                            <a:latin typeface="Cambria Math" panose="02040503050406030204" pitchFamily="18" charset="0"/>
                          </a:rPr>
                          <m:t>1</m:t>
                        </m:r>
                      </m:sub>
                    </m:sSub>
                    <m:r>
                      <a:rPr lang="en-US" i="1">
                        <a:solidFill>
                          <a:schemeClr val="bg1"/>
                        </a:solidFill>
                        <a:latin typeface="Cambria Math" panose="02040503050406030204" pitchFamily="18" charset="0"/>
                      </a:rPr>
                      <m:t>𝑄</m:t>
                    </m:r>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𝐴</m:t>
                    </m:r>
                  </m:oMath>
                </a14:m>
                <a:r>
                  <a:rPr lang="en-US" dirty="0">
                    <a:solidFill>
                      <a:schemeClr val="bg1"/>
                    </a:solidFill>
                    <a:latin typeface="+mj-lt"/>
                  </a:rPr>
                  <a:t> ja </a:t>
                </a:r>
                <a14:m>
                  <m:oMath xmlns:m="http://schemas.openxmlformats.org/officeDocument/2006/math">
                    <m:sSub>
                      <m:sSubPr>
                        <m:ctrlPr>
                          <a:rPr lang="en-US" b="0" i="1" smtClean="0">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𝑧</m:t>
                        </m:r>
                      </m:e>
                      <m:sub>
                        <m:r>
                          <a:rPr lang="en-US" b="0" i="1" smtClean="0">
                            <a:solidFill>
                              <a:schemeClr val="bg1"/>
                            </a:solidFill>
                            <a:latin typeface="Cambria Math" panose="02040503050406030204" pitchFamily="18" charset="0"/>
                          </a:rPr>
                          <m:t>2</m:t>
                        </m:r>
                      </m:sub>
                    </m:sSub>
                    <m:r>
                      <a:rPr lang="en-US" i="1">
                        <a:solidFill>
                          <a:schemeClr val="bg1"/>
                        </a:solidFill>
                        <a:latin typeface="Cambria Math" panose="02040503050406030204" pitchFamily="18" charset="0"/>
                      </a:rPr>
                      <m:t>𝑃</m:t>
                    </m:r>
                    <m:r>
                      <a:rPr lang="en-US" i="1">
                        <a:solidFill>
                          <a:schemeClr val="bg1"/>
                        </a:solidFill>
                        <a:latin typeface="Cambria Math" panose="02040503050406030204" pitchFamily="18" charset="0"/>
                      </a:rPr>
                      <m:t>=</m:t>
                    </m:r>
                    <m:sSub>
                      <m:sSubPr>
                        <m:ctrlPr>
                          <a:rPr lang="en-US" b="0" i="1" smtClean="0">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𝑒</m:t>
                        </m:r>
                      </m:e>
                      <m:sub>
                        <m:r>
                          <a:rPr lang="en-US" b="0" i="1" smtClean="0">
                            <a:solidFill>
                              <a:schemeClr val="bg1"/>
                            </a:solidFill>
                            <a:latin typeface="Cambria Math" panose="02040503050406030204" pitchFamily="18" charset="0"/>
                          </a:rPr>
                          <m:t>2</m:t>
                        </m:r>
                      </m:sub>
                    </m:sSub>
                    <m:r>
                      <a:rPr lang="en-US" i="1">
                        <a:solidFill>
                          <a:schemeClr val="bg1"/>
                        </a:solidFill>
                        <a:latin typeface="Cambria Math" panose="02040503050406030204" pitchFamily="18" charset="0"/>
                      </a:rPr>
                      <m:t>𝑄</m:t>
                    </m:r>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𝐴</m:t>
                    </m:r>
                  </m:oMath>
                </a14:m>
                <a:r>
                  <a:rPr lang="en-US" dirty="0">
                    <a:solidFill>
                      <a:schemeClr val="bg1"/>
                    </a:solidFill>
                    <a:latin typeface="+mj-lt"/>
                  </a:rPr>
                  <a:t>. </a:t>
                </a:r>
                <a:r>
                  <a:rPr lang="en-US" dirty="0" err="1">
                    <a:solidFill>
                      <a:schemeClr val="bg1"/>
                    </a:solidFill>
                    <a:latin typeface="+mj-lt"/>
                  </a:rPr>
                  <a:t>Lahutades</a:t>
                </a:r>
                <a:r>
                  <a:rPr lang="en-US" dirty="0">
                    <a:solidFill>
                      <a:schemeClr val="bg1"/>
                    </a:solidFill>
                    <a:latin typeface="+mj-lt"/>
                  </a:rPr>
                  <a:t> </a:t>
                </a:r>
                <a:r>
                  <a:rPr lang="en-US" dirty="0" err="1">
                    <a:solidFill>
                      <a:schemeClr val="bg1"/>
                    </a:solidFill>
                    <a:latin typeface="+mj-lt"/>
                  </a:rPr>
                  <a:t>saame</a:t>
                </a:r>
                <a:r>
                  <a:rPr lang="en-US" dirty="0">
                    <a:solidFill>
                      <a:schemeClr val="bg1"/>
                    </a:solidFill>
                    <a:latin typeface="+mj-lt"/>
                  </a:rPr>
                  <a:t> </a:t>
                </a:r>
                <a14:m>
                  <m:oMath xmlns:m="http://schemas.openxmlformats.org/officeDocument/2006/math">
                    <m:d>
                      <m:dPr>
                        <m:ctrlPr>
                          <a:rPr lang="en-US" b="0" i="0" smtClean="0">
                            <a:solidFill>
                              <a:schemeClr val="bg1"/>
                            </a:solidFill>
                            <a:latin typeface="Cambria Math" panose="02040503050406030204" pitchFamily="18" charset="0"/>
                          </a:rPr>
                        </m:ctrlPr>
                      </m:dPr>
                      <m:e>
                        <m:sSub>
                          <m:sSubPr>
                            <m:ctrlPr>
                              <a:rPr lang="en-US" b="0" i="0" smtClean="0">
                                <a:solidFill>
                                  <a:schemeClr val="bg1"/>
                                </a:solidFill>
                                <a:latin typeface="Cambria Math" panose="02040503050406030204" pitchFamily="18" charset="0"/>
                              </a:rPr>
                            </m:ctrlPr>
                          </m:sSubPr>
                          <m:e>
                            <m:r>
                              <m:rPr>
                                <m:sty m:val="p"/>
                              </m:rPr>
                              <a:rPr lang="en-US" b="0" i="0" smtClean="0">
                                <a:solidFill>
                                  <a:schemeClr val="bg1"/>
                                </a:solidFill>
                                <a:latin typeface="Cambria Math" panose="02040503050406030204" pitchFamily="18" charset="0"/>
                              </a:rPr>
                              <m:t>z</m:t>
                            </m:r>
                          </m:e>
                          <m:sub>
                            <m:r>
                              <a:rPr lang="en-US" b="0" i="0" smtClean="0">
                                <a:solidFill>
                                  <a:schemeClr val="bg1"/>
                                </a:solidFill>
                                <a:latin typeface="Cambria Math" panose="02040503050406030204" pitchFamily="18" charset="0"/>
                              </a:rPr>
                              <m:t>1</m:t>
                            </m:r>
                          </m:sub>
                        </m:sSub>
                        <m:r>
                          <a:rPr lang="en-US" b="0" i="0" smtClean="0">
                            <a:solidFill>
                              <a:schemeClr val="bg1"/>
                            </a:solidFill>
                            <a:latin typeface="Cambria Math" panose="02040503050406030204" pitchFamily="18" charset="0"/>
                          </a:rPr>
                          <m:t>−</m:t>
                        </m:r>
                        <m:sSub>
                          <m:sSubPr>
                            <m:ctrlPr>
                              <a:rPr lang="en-US" b="0" i="0" smtClean="0">
                                <a:solidFill>
                                  <a:schemeClr val="bg1"/>
                                </a:solidFill>
                                <a:latin typeface="Cambria Math" panose="02040503050406030204" pitchFamily="18" charset="0"/>
                              </a:rPr>
                            </m:ctrlPr>
                          </m:sSubPr>
                          <m:e>
                            <m:r>
                              <m:rPr>
                                <m:sty m:val="p"/>
                              </m:rPr>
                              <a:rPr lang="en-US" b="0" i="0" smtClean="0">
                                <a:solidFill>
                                  <a:schemeClr val="bg1"/>
                                </a:solidFill>
                                <a:latin typeface="Cambria Math" panose="02040503050406030204" pitchFamily="18" charset="0"/>
                              </a:rPr>
                              <m:t>z</m:t>
                            </m:r>
                          </m:e>
                          <m:sub>
                            <m:r>
                              <a:rPr lang="en-US" b="0" i="0" smtClean="0">
                                <a:solidFill>
                                  <a:schemeClr val="bg1"/>
                                </a:solidFill>
                                <a:latin typeface="Cambria Math" panose="02040503050406030204" pitchFamily="18" charset="0"/>
                              </a:rPr>
                              <m:t>2</m:t>
                            </m:r>
                          </m:sub>
                        </m:sSub>
                      </m:e>
                    </m:d>
                    <m:r>
                      <a:rPr lang="en-US" i="1">
                        <a:solidFill>
                          <a:schemeClr val="bg1"/>
                        </a:solidFill>
                        <a:latin typeface="Cambria Math" panose="02040503050406030204" pitchFamily="18" charset="0"/>
                      </a:rPr>
                      <m:t>𝑃</m:t>
                    </m:r>
                    <m:r>
                      <a:rPr lang="en-US" i="1">
                        <a:solidFill>
                          <a:schemeClr val="bg1"/>
                        </a:solidFill>
                        <a:latin typeface="Cambria Math" panose="02040503050406030204" pitchFamily="18" charset="0"/>
                      </a:rPr>
                      <m:t>=(</m:t>
                    </m:r>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𝑒</m:t>
                        </m:r>
                      </m:e>
                      <m:sub>
                        <m:r>
                          <a:rPr lang="en-US" b="0" i="1" smtClean="0">
                            <a:solidFill>
                              <a:schemeClr val="bg1"/>
                            </a:solidFill>
                            <a:latin typeface="Cambria Math" panose="02040503050406030204" pitchFamily="18" charset="0"/>
                          </a:rPr>
                          <m:t>1</m:t>
                        </m:r>
                      </m:sub>
                    </m:sSub>
                    <m:r>
                      <a:rPr lang="en-US" b="0" i="1" smtClean="0">
                        <a:solidFill>
                          <a:schemeClr val="bg1"/>
                        </a:solidFill>
                        <a:latin typeface="Cambria Math" panose="02040503050406030204" pitchFamily="18" charset="0"/>
                      </a:rPr>
                      <m:t>−</m:t>
                    </m:r>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𝑒</m:t>
                        </m:r>
                      </m:e>
                      <m:sub>
                        <m:r>
                          <a:rPr lang="en-US" b="0" i="1" smtClean="0">
                            <a:solidFill>
                              <a:schemeClr val="bg1"/>
                            </a:solidFill>
                            <a:latin typeface="Cambria Math" panose="02040503050406030204" pitchFamily="18" charset="0"/>
                          </a:rPr>
                          <m:t>2</m:t>
                        </m:r>
                      </m:sub>
                    </m:sSub>
                    <m:r>
                      <a:rPr lang="en-US" b="0" i="1" smtClean="0">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𝑄</m:t>
                    </m:r>
                  </m:oMath>
                </a14:m>
                <a:r>
                  <a:rPr lang="en-US" dirty="0">
                    <a:solidFill>
                      <a:schemeClr val="bg1"/>
                    </a:solidFill>
                    <a:latin typeface="+mj-lt"/>
                  </a:rPr>
                  <a:t>. Kuna </a:t>
                </a:r>
                <a14:m>
                  <m:oMath xmlns:m="http://schemas.openxmlformats.org/officeDocument/2006/math">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𝑒</m:t>
                        </m:r>
                      </m:e>
                      <m:sub>
                        <m:r>
                          <a:rPr lang="en-US" i="1">
                            <a:solidFill>
                              <a:schemeClr val="bg1"/>
                            </a:solidFill>
                            <a:latin typeface="Cambria Math" panose="02040503050406030204" pitchFamily="18" charset="0"/>
                          </a:rPr>
                          <m:t>1</m:t>
                        </m:r>
                      </m:sub>
                    </m:sSub>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𝑒</m:t>
                        </m:r>
                      </m:e>
                      <m:sub>
                        <m:r>
                          <a:rPr lang="en-US" i="1">
                            <a:solidFill>
                              <a:schemeClr val="bg1"/>
                            </a:solidFill>
                            <a:latin typeface="Cambria Math" panose="02040503050406030204" pitchFamily="18" charset="0"/>
                          </a:rPr>
                          <m:t>2</m:t>
                        </m:r>
                      </m:sub>
                    </m:sSub>
                  </m:oMath>
                </a14:m>
                <a:r>
                  <a:rPr lang="en-US" dirty="0">
                    <a:solidFill>
                      <a:schemeClr val="bg1"/>
                    </a:solidFill>
                  </a:rPr>
                  <a:t>, same </a:t>
                </a:r>
                <a:r>
                  <a:rPr lang="en-US" dirty="0" err="1">
                    <a:solidFill>
                      <a:schemeClr val="bg1"/>
                    </a:solidFill>
                  </a:rPr>
                  <a:t>jagada</a:t>
                </a:r>
                <a:r>
                  <a:rPr lang="en-US" dirty="0">
                    <a:solidFill>
                      <a:schemeClr val="bg1"/>
                    </a:solidFill>
                  </a:rPr>
                  <a:t>. </a:t>
                </a:r>
                <a:r>
                  <a:rPr lang="en-US" dirty="0" err="1">
                    <a:solidFill>
                      <a:schemeClr val="bg1"/>
                    </a:solidFill>
                  </a:rPr>
                  <a:t>Seega</a:t>
                </a:r>
                <a:r>
                  <a:rPr lang="en-US" dirty="0">
                    <a:solidFill>
                      <a:schemeClr val="bg1"/>
                    </a:solidFill>
                  </a:rPr>
                  <a:t>, </a:t>
                </a:r>
                <a14:m>
                  <m:oMath xmlns:m="http://schemas.openxmlformats.org/officeDocument/2006/math">
                    <m:f>
                      <m:fPr>
                        <m:ctrlPr>
                          <a:rPr lang="en-US" b="0" i="1" smtClean="0">
                            <a:solidFill>
                              <a:schemeClr val="bg1"/>
                            </a:solidFill>
                            <a:latin typeface="Cambria Math" panose="02040503050406030204" pitchFamily="18" charset="0"/>
                          </a:rPr>
                        </m:ctrlPr>
                      </m:fPr>
                      <m:num>
                        <m:d>
                          <m:dPr>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m:rPr>
                                    <m:sty m:val="p"/>
                                  </m:rPr>
                                  <a:rPr lang="en-US">
                                    <a:solidFill>
                                      <a:schemeClr val="bg1"/>
                                    </a:solidFill>
                                    <a:latin typeface="Cambria Math" panose="02040503050406030204" pitchFamily="18" charset="0"/>
                                  </a:rPr>
                                  <m:t>z</m:t>
                                </m:r>
                              </m:e>
                              <m:sub>
                                <m:r>
                                  <a:rPr lang="en-US">
                                    <a:solidFill>
                                      <a:schemeClr val="bg1"/>
                                    </a:solidFill>
                                    <a:latin typeface="Cambria Math" panose="02040503050406030204" pitchFamily="18" charset="0"/>
                                  </a:rPr>
                                  <m:t>1</m:t>
                                </m:r>
                              </m:sub>
                            </m:sSub>
                            <m:r>
                              <a:rPr lang="en-US">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m:rPr>
                                    <m:sty m:val="p"/>
                                  </m:rPr>
                                  <a:rPr lang="en-US">
                                    <a:solidFill>
                                      <a:schemeClr val="bg1"/>
                                    </a:solidFill>
                                    <a:latin typeface="Cambria Math" panose="02040503050406030204" pitchFamily="18" charset="0"/>
                                  </a:rPr>
                                  <m:t>z</m:t>
                                </m:r>
                              </m:e>
                              <m:sub>
                                <m:r>
                                  <a:rPr lang="en-US">
                                    <a:solidFill>
                                      <a:schemeClr val="bg1"/>
                                    </a:solidFill>
                                    <a:latin typeface="Cambria Math" panose="02040503050406030204" pitchFamily="18" charset="0"/>
                                  </a:rPr>
                                  <m:t>2</m:t>
                                </m:r>
                              </m:sub>
                            </m:sSub>
                          </m:e>
                        </m:d>
                      </m:num>
                      <m:den>
                        <m:d>
                          <m:dPr>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𝑒</m:t>
                                </m:r>
                              </m:e>
                              <m:sub>
                                <m:r>
                                  <a:rPr lang="en-US" i="1">
                                    <a:solidFill>
                                      <a:schemeClr val="bg1"/>
                                    </a:solidFill>
                                    <a:latin typeface="Cambria Math" panose="02040503050406030204" pitchFamily="18" charset="0"/>
                                  </a:rPr>
                                  <m:t>1</m:t>
                                </m:r>
                              </m:sub>
                            </m:sSub>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𝑒</m:t>
                                </m:r>
                              </m:e>
                              <m:sub>
                                <m:r>
                                  <a:rPr lang="en-US" i="1">
                                    <a:solidFill>
                                      <a:schemeClr val="bg1"/>
                                    </a:solidFill>
                                    <a:latin typeface="Cambria Math" panose="02040503050406030204" pitchFamily="18" charset="0"/>
                                  </a:rPr>
                                  <m:t>2</m:t>
                                </m:r>
                              </m:sub>
                            </m:sSub>
                          </m:e>
                        </m:d>
                      </m:den>
                    </m:f>
                    <m:r>
                      <a:rPr lang="en-US" i="1">
                        <a:solidFill>
                          <a:schemeClr val="bg1"/>
                        </a:solidFill>
                        <a:latin typeface="Cambria Math" panose="02040503050406030204" pitchFamily="18" charset="0"/>
                      </a:rPr>
                      <m:t>𝑃</m:t>
                    </m:r>
                    <m:r>
                      <a:rPr lang="en-US" b="0" i="1" smtClean="0">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𝑄</m:t>
                    </m:r>
                  </m:oMath>
                </a14:m>
                <a:r>
                  <a:rPr lang="en-US" dirty="0">
                    <a:solidFill>
                      <a:schemeClr val="bg1"/>
                    </a:solidFill>
                    <a:latin typeface="+mj-lt"/>
                  </a:rPr>
                  <a:t>. See aga </a:t>
                </a:r>
                <a:r>
                  <a:rPr lang="en-US" dirty="0" err="1">
                    <a:solidFill>
                      <a:schemeClr val="bg1"/>
                    </a:solidFill>
                    <a:latin typeface="+mj-lt"/>
                  </a:rPr>
                  <a:t>tähendab</a:t>
                </a:r>
                <a:r>
                  <a:rPr lang="en-US" dirty="0">
                    <a:solidFill>
                      <a:schemeClr val="bg1"/>
                    </a:solidFill>
                    <a:latin typeface="+mj-lt"/>
                  </a:rPr>
                  <a:t>, et </a:t>
                </a:r>
                <a14:m>
                  <m:oMath xmlns:m="http://schemas.openxmlformats.org/officeDocument/2006/math">
                    <m:r>
                      <m:rPr>
                        <m:sty m:val="p"/>
                      </m:rPr>
                      <a:rPr lang="en-US" b="0" i="0" smtClean="0">
                        <a:solidFill>
                          <a:schemeClr val="bg1"/>
                        </a:solidFill>
                        <a:latin typeface="Cambria Math" panose="02040503050406030204" pitchFamily="18" charset="0"/>
                      </a:rPr>
                      <m:t>y</m:t>
                    </m:r>
                    <m:r>
                      <a:rPr lang="en-US" b="0" i="0" smtClean="0">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d>
                          <m:dPr>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m:rPr>
                                    <m:sty m:val="p"/>
                                  </m:rPr>
                                  <a:rPr lang="en-US">
                                    <a:solidFill>
                                      <a:schemeClr val="bg1"/>
                                    </a:solidFill>
                                    <a:latin typeface="Cambria Math" panose="02040503050406030204" pitchFamily="18" charset="0"/>
                                  </a:rPr>
                                  <m:t>z</m:t>
                                </m:r>
                              </m:e>
                              <m:sub>
                                <m:r>
                                  <a:rPr lang="en-US">
                                    <a:solidFill>
                                      <a:schemeClr val="bg1"/>
                                    </a:solidFill>
                                    <a:latin typeface="Cambria Math" panose="02040503050406030204" pitchFamily="18" charset="0"/>
                                  </a:rPr>
                                  <m:t>1</m:t>
                                </m:r>
                              </m:sub>
                            </m:sSub>
                            <m:r>
                              <a:rPr lang="en-US">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m:rPr>
                                    <m:sty m:val="p"/>
                                  </m:rPr>
                                  <a:rPr lang="en-US">
                                    <a:solidFill>
                                      <a:schemeClr val="bg1"/>
                                    </a:solidFill>
                                    <a:latin typeface="Cambria Math" panose="02040503050406030204" pitchFamily="18" charset="0"/>
                                  </a:rPr>
                                  <m:t>z</m:t>
                                </m:r>
                              </m:e>
                              <m:sub>
                                <m:r>
                                  <a:rPr lang="en-US">
                                    <a:solidFill>
                                      <a:schemeClr val="bg1"/>
                                    </a:solidFill>
                                    <a:latin typeface="Cambria Math" panose="02040503050406030204" pitchFamily="18" charset="0"/>
                                  </a:rPr>
                                  <m:t>2</m:t>
                                </m:r>
                              </m:sub>
                            </m:sSub>
                          </m:e>
                        </m:d>
                      </m:num>
                      <m:den>
                        <m:d>
                          <m:dPr>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𝑒</m:t>
                                </m:r>
                              </m:e>
                              <m:sub>
                                <m:r>
                                  <a:rPr lang="en-US" i="1">
                                    <a:solidFill>
                                      <a:schemeClr val="bg1"/>
                                    </a:solidFill>
                                    <a:latin typeface="Cambria Math" panose="02040503050406030204" pitchFamily="18" charset="0"/>
                                  </a:rPr>
                                  <m:t>1</m:t>
                                </m:r>
                              </m:sub>
                            </m:sSub>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𝑒</m:t>
                                </m:r>
                              </m:e>
                              <m:sub>
                                <m:r>
                                  <a:rPr lang="en-US" i="1">
                                    <a:solidFill>
                                      <a:schemeClr val="bg1"/>
                                    </a:solidFill>
                                    <a:latin typeface="Cambria Math" panose="02040503050406030204" pitchFamily="18" charset="0"/>
                                  </a:rPr>
                                  <m:t>2</m:t>
                                </m:r>
                              </m:sub>
                            </m:sSub>
                          </m:e>
                        </m:d>
                      </m:den>
                    </m:f>
                  </m:oMath>
                </a14:m>
                <a:r>
                  <a:rPr lang="en-US" dirty="0">
                    <a:solidFill>
                      <a:schemeClr val="bg1"/>
                    </a:solidFill>
                    <a:latin typeface="+mj-lt"/>
                  </a:rPr>
                  <a:t>! Kuna me </a:t>
                </a:r>
                <a:r>
                  <a:rPr lang="en-US" dirty="0" err="1">
                    <a:solidFill>
                      <a:schemeClr val="bg1"/>
                    </a:solidFill>
                    <a:latin typeface="+mj-lt"/>
                  </a:rPr>
                  <a:t>arvutasime</a:t>
                </a:r>
                <a:r>
                  <a:rPr lang="en-US" dirty="0">
                    <a:solidFill>
                      <a:schemeClr val="bg1"/>
                    </a:solidFill>
                    <a:latin typeface="+mj-lt"/>
                  </a:rPr>
                  <a:t> DL-I </a:t>
                </a:r>
                <a:r>
                  <a:rPr lang="en-US" dirty="0" err="1">
                    <a:solidFill>
                      <a:schemeClr val="bg1"/>
                    </a:solidFill>
                    <a:latin typeface="+mj-lt"/>
                  </a:rPr>
                  <a:t>teades</a:t>
                </a:r>
                <a:r>
                  <a:rPr lang="en-US" dirty="0">
                    <a:solidFill>
                      <a:schemeClr val="bg1"/>
                    </a:solidFill>
                    <a:latin typeface="+mj-lt"/>
                  </a:rPr>
                  <a:t> </a:t>
                </a:r>
                <a:r>
                  <a:rPr lang="en-US" dirty="0" err="1">
                    <a:solidFill>
                      <a:schemeClr val="bg1"/>
                    </a:solidFill>
                    <a:latin typeface="+mj-lt"/>
                  </a:rPr>
                  <a:t>ainult</a:t>
                </a:r>
                <a:r>
                  <a:rPr lang="en-US" dirty="0">
                    <a:solidFill>
                      <a:schemeClr val="bg1"/>
                    </a:solidFill>
                    <a:latin typeface="+mj-lt"/>
                  </a:rPr>
                  <a:t> </a:t>
                </a:r>
                <a:r>
                  <a:rPr lang="en-US" dirty="0" err="1">
                    <a:solidFill>
                      <a:schemeClr val="bg1"/>
                    </a:solidFill>
                    <a:latin typeface="+mj-lt"/>
                  </a:rPr>
                  <a:t>avalikke</a:t>
                </a:r>
                <a:r>
                  <a:rPr lang="en-US" dirty="0">
                    <a:solidFill>
                      <a:schemeClr val="bg1"/>
                    </a:solidFill>
                    <a:latin typeface="+mj-lt"/>
                  </a:rPr>
                  <a:t> </a:t>
                </a:r>
                <a:r>
                  <a:rPr lang="en-US" dirty="0" err="1">
                    <a:solidFill>
                      <a:schemeClr val="bg1"/>
                    </a:solidFill>
                    <a:latin typeface="+mj-lt"/>
                  </a:rPr>
                  <a:t>transkripte</a:t>
                </a:r>
                <a:r>
                  <a:rPr lang="en-US" dirty="0">
                    <a:solidFill>
                      <a:schemeClr val="bg1"/>
                    </a:solidFill>
                    <a:latin typeface="+mj-lt"/>
                  </a:rPr>
                  <a:t>, </a:t>
                </a:r>
                <a:r>
                  <a:rPr lang="en-US" dirty="0" err="1">
                    <a:solidFill>
                      <a:schemeClr val="bg1"/>
                    </a:solidFill>
                    <a:latin typeface="+mj-lt"/>
                  </a:rPr>
                  <a:t>saab</a:t>
                </a:r>
                <a:r>
                  <a:rPr lang="en-US" dirty="0">
                    <a:solidFill>
                      <a:schemeClr val="bg1"/>
                    </a:solidFill>
                    <a:latin typeface="+mj-lt"/>
                  </a:rPr>
                  <a:t> </a:t>
                </a:r>
                <a:r>
                  <a:rPr lang="en-US" dirty="0" err="1">
                    <a:solidFill>
                      <a:schemeClr val="bg1"/>
                    </a:solidFill>
                    <a:latin typeface="+mj-lt"/>
                  </a:rPr>
                  <a:t>väita</a:t>
                </a:r>
                <a:r>
                  <a:rPr lang="en-US" dirty="0">
                    <a:solidFill>
                      <a:schemeClr val="bg1"/>
                    </a:solidFill>
                    <a:latin typeface="+mj-lt"/>
                  </a:rPr>
                  <a:t>, et Mario “</a:t>
                </a:r>
                <a:r>
                  <a:rPr lang="en-US" dirty="0" err="1">
                    <a:solidFill>
                      <a:schemeClr val="bg1"/>
                    </a:solidFill>
                    <a:latin typeface="+mj-lt"/>
                  </a:rPr>
                  <a:t>teab</a:t>
                </a:r>
                <a:r>
                  <a:rPr lang="en-US" dirty="0">
                    <a:solidFill>
                      <a:schemeClr val="bg1"/>
                    </a:solidFill>
                    <a:latin typeface="+mj-lt"/>
                  </a:rPr>
                  <a:t>” DL-</a:t>
                </a:r>
                <a:r>
                  <a:rPr lang="en-US" dirty="0" err="1">
                    <a:solidFill>
                      <a:schemeClr val="bg1"/>
                    </a:solidFill>
                    <a:latin typeface="+mj-lt"/>
                  </a:rPr>
                  <a:t>i</a:t>
                </a:r>
                <a:r>
                  <a:rPr lang="en-US" dirty="0">
                    <a:solidFill>
                      <a:schemeClr val="bg1"/>
                    </a:solidFill>
                    <a:latin typeface="+mj-lt"/>
                  </a:rPr>
                  <a:t>. </a:t>
                </a:r>
              </a:p>
              <a:p>
                <a:r>
                  <a:rPr lang="en-US" dirty="0" err="1">
                    <a:solidFill>
                      <a:schemeClr val="bg1"/>
                    </a:solidFill>
                    <a:latin typeface="Mystical Woods Rough Script" panose="02000500000000000000" pitchFamily="2" charset="77"/>
                  </a:rPr>
                  <a:t>Formaalne</a:t>
                </a:r>
                <a:r>
                  <a:rPr lang="en-US" dirty="0">
                    <a:solidFill>
                      <a:schemeClr val="bg1"/>
                    </a:solidFill>
                    <a:latin typeface="Mystical Woods Rough Script" panose="02000500000000000000" pitchFamily="2" charset="77"/>
                  </a:rPr>
                  <a:t> </a:t>
                </a:r>
                <a:r>
                  <a:rPr lang="en-US" dirty="0" err="1">
                    <a:solidFill>
                      <a:schemeClr val="bg1"/>
                    </a:solidFill>
                    <a:latin typeface="Mystical Woods Rough Script" panose="02000500000000000000" pitchFamily="2" charset="77"/>
                  </a:rPr>
                  <a:t>definitsioon</a:t>
                </a:r>
                <a:r>
                  <a:rPr lang="en-US" dirty="0">
                    <a:solidFill>
                      <a:schemeClr val="bg1"/>
                    </a:solidFill>
                    <a:latin typeface="Mystical Woods Rough Script" panose="02000500000000000000" pitchFamily="2" charset="77"/>
                  </a:rPr>
                  <a:t> ja </a:t>
                </a:r>
                <a:r>
                  <a:rPr lang="en-US" dirty="0" err="1">
                    <a:solidFill>
                      <a:schemeClr val="bg1"/>
                    </a:solidFill>
                    <a:latin typeface="Mystical Woods Rough Script" panose="02000500000000000000" pitchFamily="2" charset="77"/>
                  </a:rPr>
                  <a:t>tõestus</a:t>
                </a:r>
                <a:r>
                  <a:rPr lang="en-US" dirty="0">
                    <a:solidFill>
                      <a:schemeClr val="bg1"/>
                    </a:solidFill>
                    <a:latin typeface="Mystical Woods Rough Script" panose="02000500000000000000" pitchFamily="2" charset="77"/>
                  </a:rPr>
                  <a:t> on </a:t>
                </a:r>
                <a:r>
                  <a:rPr lang="en-US" dirty="0" err="1">
                    <a:solidFill>
                      <a:schemeClr val="bg1"/>
                    </a:solidFill>
                    <a:latin typeface="Mystical Woods Rough Script" panose="02000500000000000000" pitchFamily="2" charset="77"/>
                  </a:rPr>
                  <a:t>palju</a:t>
                </a:r>
                <a:r>
                  <a:rPr lang="en-US" dirty="0">
                    <a:solidFill>
                      <a:schemeClr val="bg1"/>
                    </a:solidFill>
                    <a:latin typeface="Mystical Woods Rough Script" panose="02000500000000000000" pitchFamily="2" charset="77"/>
                  </a:rPr>
                  <a:t> </a:t>
                </a:r>
                <a:r>
                  <a:rPr lang="en-US" dirty="0" err="1">
                    <a:solidFill>
                      <a:schemeClr val="bg1"/>
                    </a:solidFill>
                    <a:latin typeface="Mystical Woods Rough Script" panose="02000500000000000000" pitchFamily="2" charset="77"/>
                  </a:rPr>
                  <a:t>keerulisemad</a:t>
                </a:r>
                <a:r>
                  <a:rPr lang="en-US" dirty="0">
                    <a:solidFill>
                      <a:schemeClr val="bg1"/>
                    </a:solidFill>
                    <a:latin typeface="Mystical Woods Rough Script" panose="02000500000000000000" pitchFamily="2" charset="77"/>
                  </a:rPr>
                  <a:t>.</a:t>
                </a:r>
              </a:p>
            </p:txBody>
          </p:sp>
        </mc:Choice>
        <mc:Fallback>
          <p:sp>
            <p:nvSpPr>
              <p:cNvPr id="24" name="TextBox 23">
                <a:extLst>
                  <a:ext uri="{FF2B5EF4-FFF2-40B4-BE49-F238E27FC236}">
                    <a16:creationId xmlns:a16="http://schemas.microsoft.com/office/drawing/2014/main" id="{2D5743EA-5707-3E4D-063E-BC8126478A91}"/>
                  </a:ext>
                </a:extLst>
              </p:cNvPr>
              <p:cNvSpPr txBox="1">
                <a:spLocks noRot="1" noChangeAspect="1" noMove="1" noResize="1" noEditPoints="1" noAdjustHandles="1" noChangeArrowheads="1" noChangeShapeType="1" noTextEdit="1"/>
              </p:cNvSpPr>
              <p:nvPr/>
            </p:nvSpPr>
            <p:spPr>
              <a:xfrm>
                <a:off x="0" y="4417006"/>
                <a:ext cx="12192000" cy="2476768"/>
              </a:xfrm>
              <a:prstGeom prst="rect">
                <a:avLst/>
              </a:prstGeom>
              <a:blipFill>
                <a:blip r:embed="rId12"/>
                <a:stretch>
                  <a:fillRect l="-416" t="-1538" r="-104" b="-3077"/>
                </a:stretch>
              </a:blipFill>
            </p:spPr>
            <p:txBody>
              <a:bodyPr/>
              <a:lstStyle/>
              <a:p>
                <a:r>
                  <a:rPr lang="en-EE">
                    <a:noFill/>
                  </a:rPr>
                  <a:t> </a:t>
                </a:r>
              </a:p>
            </p:txBody>
          </p:sp>
        </mc:Fallback>
      </mc:AlternateContent>
    </p:spTree>
    <p:extLst>
      <p:ext uri="{BB962C8B-B14F-4D97-AF65-F5344CB8AC3E}">
        <p14:creationId xmlns:p14="http://schemas.microsoft.com/office/powerpoint/2010/main" val="286918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P spid="16" grpId="0"/>
      <p:bldP spid="20" grpId="0" animBg="1"/>
      <p:bldP spid="2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27CD7-32AF-8AB7-2B27-EFCD20F43006}"/>
              </a:ext>
            </a:extLst>
          </p:cNvPr>
          <p:cNvSpPr>
            <a:spLocks noGrp="1"/>
          </p:cNvSpPr>
          <p:nvPr>
            <p:ph type="title"/>
          </p:nvPr>
        </p:nvSpPr>
        <p:spPr/>
        <p:txBody>
          <a:bodyPr/>
          <a:lstStyle/>
          <a:p>
            <a:r>
              <a:rPr lang="en-EE" dirty="0"/>
              <a:t>Näide: Mario teab DL-i</a:t>
            </a:r>
          </a:p>
        </p:txBody>
      </p:sp>
      <p:pic>
        <p:nvPicPr>
          <p:cNvPr id="5" name="Picture 4" descr="A cartoon character with a mustache and blue overalls&#10;&#10;Description automatically generated">
            <a:extLst>
              <a:ext uri="{FF2B5EF4-FFF2-40B4-BE49-F238E27FC236}">
                <a16:creationId xmlns:a16="http://schemas.microsoft.com/office/drawing/2014/main" id="{CEF4C5A5-4539-0A7D-F736-2F3B355A7257}"/>
              </a:ext>
            </a:extLst>
          </p:cNvPr>
          <p:cNvPicPr>
            <a:picLocks noChangeAspect="1"/>
          </p:cNvPicPr>
          <p:nvPr/>
        </p:nvPicPr>
        <p:blipFill>
          <a:blip r:embed="rId2"/>
          <a:stretch>
            <a:fillRect/>
          </a:stretch>
        </p:blipFill>
        <p:spPr>
          <a:xfrm>
            <a:off x="2459093" y="1927398"/>
            <a:ext cx="1003300" cy="2019300"/>
          </a:xfrm>
          <a:prstGeom prst="rect">
            <a:avLst/>
          </a:prstGeom>
        </p:spPr>
      </p:pic>
      <p:pic>
        <p:nvPicPr>
          <p:cNvPr id="6" name="Picture 5" descr="A cartoon of a person holding a computer&#10;&#10;Description automatically generated">
            <a:extLst>
              <a:ext uri="{FF2B5EF4-FFF2-40B4-BE49-F238E27FC236}">
                <a16:creationId xmlns:a16="http://schemas.microsoft.com/office/drawing/2014/main" id="{D932E83A-ACDC-9404-F4A4-D61CBE9834F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37" b="89892" l="9341" r="91209">
                        <a14:foregroundMark x1="35714" y1="7942" x2="35714" y2="7942"/>
                        <a14:foregroundMark x1="31319" y1="6498" x2="31319" y2="6498"/>
                        <a14:foregroundMark x1="24725" y1="7581" x2="24725" y2="7581"/>
                        <a14:foregroundMark x1="28571" y1="7581" x2="28571" y2="6137"/>
                        <a14:foregroundMark x1="33516" y1="7942" x2="19780" y2="9386"/>
                        <a14:foregroundMark x1="48901" y1="21661" x2="24176" y2="19856"/>
                        <a14:foregroundMark x1="39560" y1="15162" x2="34615" y2="28881"/>
                        <a14:foregroundMark x1="36264" y1="22744" x2="35165" y2="37184"/>
                        <a14:foregroundMark x1="35165" y1="32491" x2="28022" y2="41155"/>
                        <a14:foregroundMark x1="20879" y1="45126" x2="37363" y2="34296"/>
                        <a14:foregroundMark x1="21429" y1="40072" x2="31868" y2="33213"/>
                        <a14:foregroundMark x1="16484" y1="37545" x2="16484" y2="37545"/>
                        <a14:foregroundMark x1="59341" y1="30325" x2="46154" y2="25632"/>
                        <a14:foregroundMark x1="66484" y1="34657" x2="53846" y2="33213"/>
                        <a14:foregroundMark x1="48352" y1="18412" x2="48352" y2="18412"/>
                        <a14:foregroundMark x1="63736" y1="16245" x2="63736" y2="16245"/>
                        <a14:foregroundMark x1="91209" y1="15162" x2="91209" y2="15162"/>
                        <a14:foregroundMark x1="27473" y1="43682" x2="27473" y2="43682"/>
                        <a14:foregroundMark x1="36813" y1="79061" x2="36813" y2="79061"/>
                        <a14:foregroundMark x1="36813" y1="79061" x2="36813" y2="82671"/>
                        <a14:foregroundMark x1="35165" y1="84838" x2="43956" y2="71841"/>
                        <a14:foregroundMark x1="42857" y1="29603" x2="39011" y2="27076"/>
                        <a14:foregroundMark x1="25275" y1="31769" x2="23626" y2="29964"/>
                        <a14:foregroundMark x1="21429" y1="24549" x2="21978" y2="29242"/>
                        <a14:foregroundMark x1="18681" y1="26715" x2="18681" y2="26715"/>
                        <a14:foregroundMark x1="38462" y1="80144" x2="38462" y2="80144"/>
                        <a14:foregroundMark x1="39560" y1="64621" x2="39560" y2="64621"/>
                        <a14:foregroundMark x1="23626" y1="53069" x2="23626" y2="53069"/>
                        <a14:foregroundMark x1="26374" y1="51264" x2="26374" y2="51264"/>
                      </a14:backgroundRemoval>
                    </a14:imgEffect>
                  </a14:imgLayer>
                </a14:imgProps>
              </a:ext>
            </a:extLst>
          </a:blip>
          <a:stretch>
            <a:fillRect/>
          </a:stretch>
        </p:blipFill>
        <p:spPr>
          <a:xfrm>
            <a:off x="6693026" y="2148643"/>
            <a:ext cx="1283470" cy="1946361"/>
          </a:xfrm>
          <a:prstGeom prst="rect">
            <a:avLst/>
          </a:prstGeom>
        </p:spPr>
      </p:pic>
      <p:cxnSp>
        <p:nvCxnSpPr>
          <p:cNvPr id="8" name="Curved Connector 7">
            <a:extLst>
              <a:ext uri="{FF2B5EF4-FFF2-40B4-BE49-F238E27FC236}">
                <a16:creationId xmlns:a16="http://schemas.microsoft.com/office/drawing/2014/main" id="{5EF5DB34-DBBB-0920-EDFD-68796CC34EF6}"/>
              </a:ext>
            </a:extLst>
          </p:cNvPr>
          <p:cNvCxnSpPr>
            <a:cxnSpLocks/>
          </p:cNvCxnSpPr>
          <p:nvPr/>
        </p:nvCxnSpPr>
        <p:spPr>
          <a:xfrm rot="16200000" flipH="1" flipV="1">
            <a:off x="4994857" y="1482029"/>
            <a:ext cx="66720" cy="3279592"/>
          </a:xfrm>
          <a:prstGeom prst="curvedConnector3">
            <a:avLst>
              <a:gd name="adj1" fmla="val 73165"/>
            </a:avLst>
          </a:prstGeom>
          <a:ln w="127000">
            <a:tailEnd type="triangle"/>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2B9E0DDA-88EA-940D-3B4A-EA2ED1EF8CCD}"/>
              </a:ext>
            </a:extLst>
          </p:cNvPr>
          <p:cNvGrpSpPr/>
          <p:nvPr/>
        </p:nvGrpSpPr>
        <p:grpSpPr>
          <a:xfrm>
            <a:off x="3462393" y="2002500"/>
            <a:ext cx="3279592" cy="518525"/>
            <a:chOff x="3462393" y="2002500"/>
            <a:chExt cx="3279592" cy="518525"/>
          </a:xfrm>
        </p:grpSpPr>
        <p:cxnSp>
          <p:nvCxnSpPr>
            <p:cNvPr id="7" name="Curved Connector 6">
              <a:extLst>
                <a:ext uri="{FF2B5EF4-FFF2-40B4-BE49-F238E27FC236}">
                  <a16:creationId xmlns:a16="http://schemas.microsoft.com/office/drawing/2014/main" id="{37A49CE0-E997-BE66-A48C-A3ADFE84F7FC}"/>
                </a:ext>
              </a:extLst>
            </p:cNvPr>
            <p:cNvCxnSpPr>
              <a:cxnSpLocks/>
            </p:cNvCxnSpPr>
            <p:nvPr/>
          </p:nvCxnSpPr>
          <p:spPr>
            <a:xfrm rot="5400000" flipH="1" flipV="1">
              <a:off x="5068829" y="847869"/>
              <a:ext cx="66720" cy="3279592"/>
            </a:xfrm>
            <a:prstGeom prst="curvedConnector3">
              <a:avLst>
                <a:gd name="adj1" fmla="val 73165"/>
              </a:avLst>
            </a:prstGeom>
            <a:ln w="1270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5C9ED7BB-27A0-563D-C295-BF3D33BC346B}"/>
                    </a:ext>
                  </a:extLst>
                </p:cNvPr>
                <p:cNvSpPr txBox="1"/>
                <p:nvPr/>
              </p:nvSpPr>
              <p:spPr>
                <a:xfrm>
                  <a:off x="4167968" y="2002500"/>
                  <a:ext cx="1705019" cy="301878"/>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i="1" smtClean="0">
                            <a:solidFill>
                              <a:srgbClr val="0070C0"/>
                            </a:solidFill>
                            <a:latin typeface="Cambria Math" panose="02040503050406030204" pitchFamily="18" charset="0"/>
                          </a:rPr>
                          <m:t>𝑟</m:t>
                        </m:r>
                        <m:r>
                          <a:rPr lang="en-US"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ea typeface="Cambria Math" panose="02040503050406030204" pitchFamily="18" charset="0"/>
                              </a:rPr>
                            </m:ctrlPr>
                          </m:sSubPr>
                          <m:e>
                            <m:r>
                              <a:rPr lang="en-US" i="1">
                                <a:solidFill>
                                  <a:srgbClr val="0070C0"/>
                                </a:solidFill>
                                <a:latin typeface="Cambria Math" panose="02040503050406030204" pitchFamily="18" charset="0"/>
                                <a:ea typeface="Cambria Math" panose="02040503050406030204" pitchFamily="18" charset="0"/>
                              </a:rPr>
                              <m:t>ℤ</m:t>
                            </m:r>
                          </m:e>
                          <m:sub>
                            <m:r>
                              <a:rPr lang="en-US"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𝐺</m:t>
                            </m:r>
                            <m:r>
                              <a:rPr lang="en-US" i="1">
                                <a:solidFill>
                                  <a:srgbClr val="0070C0"/>
                                </a:solidFill>
                                <a:latin typeface="Cambria Math" panose="02040503050406030204" pitchFamily="18" charset="0"/>
                                <a:ea typeface="Cambria Math" panose="02040503050406030204" pitchFamily="18" charset="0"/>
                              </a:rPr>
                              <m:t>|</m:t>
                            </m:r>
                          </m:sub>
                        </m:sSub>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𝐴</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𝑟𝑃</m:t>
                        </m:r>
                      </m:oMath>
                    </m:oMathPara>
                  </a14:m>
                  <a:endParaRPr lang="en-EE" i="1" dirty="0">
                    <a:solidFill>
                      <a:srgbClr val="0070C0"/>
                    </a:solidFill>
                  </a:endParaRPr>
                </a:p>
              </p:txBody>
            </p:sp>
          </mc:Choice>
          <mc:Fallback>
            <p:sp>
              <p:nvSpPr>
                <p:cNvPr id="9" name="TextBox 8">
                  <a:extLst>
                    <a:ext uri="{FF2B5EF4-FFF2-40B4-BE49-F238E27FC236}">
                      <a16:creationId xmlns:a16="http://schemas.microsoft.com/office/drawing/2014/main" id="{5C9ED7BB-27A0-563D-C295-BF3D33BC346B}"/>
                    </a:ext>
                  </a:extLst>
                </p:cNvPr>
                <p:cNvSpPr txBox="1">
                  <a:spLocks noRot="1" noChangeAspect="1" noMove="1" noResize="1" noEditPoints="1" noAdjustHandles="1" noChangeArrowheads="1" noChangeShapeType="1" noTextEdit="1"/>
                </p:cNvSpPr>
                <p:nvPr/>
              </p:nvSpPr>
              <p:spPr>
                <a:xfrm>
                  <a:off x="4167968" y="2002500"/>
                  <a:ext cx="1705019" cy="301878"/>
                </a:xfrm>
                <a:prstGeom prst="rect">
                  <a:avLst/>
                </a:prstGeom>
                <a:blipFill>
                  <a:blip r:embed="rId5"/>
                  <a:stretch>
                    <a:fillRect l="-1481" r="-2222" b="-24000"/>
                  </a:stretch>
                </a:blipFill>
              </p:spPr>
              <p:txBody>
                <a:bodyPr/>
                <a:lstStyle/>
                <a:p>
                  <a:r>
                    <a:rPr lang="en-EE">
                      <a:noFill/>
                    </a:rPr>
                    <a:t> </a:t>
                  </a:r>
                </a:p>
              </p:txBody>
            </p:sp>
          </mc:Fallback>
        </mc:AlternateContent>
      </p:gr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C4C5DED9-2D8C-5AE1-3D7E-5F88B23E5B3B}"/>
                  </a:ext>
                </a:extLst>
              </p:cNvPr>
              <p:cNvSpPr txBox="1"/>
              <p:nvPr/>
            </p:nvSpPr>
            <p:spPr>
              <a:xfrm>
                <a:off x="2016862" y="1648095"/>
                <a:ext cx="2355773"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m:rPr>
                              <m:sty m:val="p"/>
                            </m:rPr>
                            <a:rPr lang="en-US" b="0" i="0" smtClean="0">
                              <a:solidFill>
                                <a:srgbClr val="0070C0"/>
                              </a:solidFill>
                              <a:latin typeface="Cambria Math" panose="02040503050406030204" pitchFamily="18" charset="0"/>
                            </a:rPr>
                            <m:t>Q</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𝑦𝑃</m:t>
                          </m:r>
                        </m:e>
                      </m:d>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𝑤</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𝑦</m:t>
                      </m:r>
                    </m:oMath>
                  </m:oMathPara>
                </a14:m>
                <a:endParaRPr lang="en-EE" dirty="0">
                  <a:solidFill>
                    <a:srgbClr val="0070C0"/>
                  </a:solidFill>
                </a:endParaRPr>
              </a:p>
            </p:txBody>
          </p:sp>
        </mc:Choice>
        <mc:Fallback>
          <p:sp>
            <p:nvSpPr>
              <p:cNvPr id="11" name="TextBox 10">
                <a:extLst>
                  <a:ext uri="{FF2B5EF4-FFF2-40B4-BE49-F238E27FC236}">
                    <a16:creationId xmlns:a16="http://schemas.microsoft.com/office/drawing/2014/main" id="{C4C5DED9-2D8C-5AE1-3D7E-5F88B23E5B3B}"/>
                  </a:ext>
                </a:extLst>
              </p:cNvPr>
              <p:cNvSpPr txBox="1">
                <a:spLocks noRot="1" noChangeAspect="1" noMove="1" noResize="1" noEditPoints="1" noAdjustHandles="1" noChangeArrowheads="1" noChangeShapeType="1" noTextEdit="1"/>
              </p:cNvSpPr>
              <p:nvPr/>
            </p:nvSpPr>
            <p:spPr>
              <a:xfrm>
                <a:off x="2016862" y="1648095"/>
                <a:ext cx="2355773" cy="276999"/>
              </a:xfrm>
              <a:prstGeom prst="rect">
                <a:avLst/>
              </a:prstGeom>
              <a:blipFill>
                <a:blip r:embed="rId6"/>
                <a:stretch>
                  <a:fillRect l="-535" r="-1604" b="-30435"/>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F181B9F4-3A0F-8848-5C80-3F5723D62779}"/>
                  </a:ext>
                </a:extLst>
              </p:cNvPr>
              <p:cNvSpPr txBox="1"/>
              <p:nvPr/>
            </p:nvSpPr>
            <p:spPr>
              <a:xfrm>
                <a:off x="6874871" y="1648095"/>
                <a:ext cx="1090170"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𝑃</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𝑄</m:t>
                      </m:r>
                      <m:r>
                        <a:rPr lang="en-US" b="0" i="1" smtClean="0">
                          <a:solidFill>
                            <a:srgbClr val="0070C0"/>
                          </a:solidFill>
                          <a:latin typeface="Cambria Math" panose="02040503050406030204" pitchFamily="18" charset="0"/>
                        </a:rPr>
                        <m:t>)</m:t>
                      </m:r>
                    </m:oMath>
                  </m:oMathPara>
                </a14:m>
                <a:endParaRPr lang="en-EE" dirty="0">
                  <a:solidFill>
                    <a:srgbClr val="0070C0"/>
                  </a:solidFill>
                </a:endParaRPr>
              </a:p>
            </p:txBody>
          </p:sp>
        </mc:Choice>
        <mc:Fallback>
          <p:sp>
            <p:nvSpPr>
              <p:cNvPr id="12" name="TextBox 11">
                <a:extLst>
                  <a:ext uri="{FF2B5EF4-FFF2-40B4-BE49-F238E27FC236}">
                    <a16:creationId xmlns:a16="http://schemas.microsoft.com/office/drawing/2014/main" id="{F181B9F4-3A0F-8848-5C80-3F5723D62779}"/>
                  </a:ext>
                </a:extLst>
              </p:cNvPr>
              <p:cNvSpPr txBox="1">
                <a:spLocks noRot="1" noChangeAspect="1" noMove="1" noResize="1" noEditPoints="1" noAdjustHandles="1" noChangeArrowheads="1" noChangeShapeType="1" noTextEdit="1"/>
              </p:cNvSpPr>
              <p:nvPr/>
            </p:nvSpPr>
            <p:spPr>
              <a:xfrm>
                <a:off x="6874871" y="1648095"/>
                <a:ext cx="1090170" cy="276999"/>
              </a:xfrm>
              <a:prstGeom prst="rect">
                <a:avLst/>
              </a:prstGeom>
              <a:blipFill>
                <a:blip r:embed="rId7"/>
                <a:stretch>
                  <a:fillRect l="-2299" r="-5747" b="-34783"/>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3" name="Rectangular Callout 12">
                <a:extLst>
                  <a:ext uri="{FF2B5EF4-FFF2-40B4-BE49-F238E27FC236}">
                    <a16:creationId xmlns:a16="http://schemas.microsoft.com/office/drawing/2014/main" id="{575E618C-DD1F-C58B-029C-07D6D2A337B6}"/>
                  </a:ext>
                </a:extLst>
              </p:cNvPr>
              <p:cNvSpPr/>
              <p:nvPr/>
            </p:nvSpPr>
            <p:spPr>
              <a:xfrm>
                <a:off x="7787396" y="3490786"/>
                <a:ext cx="2652629" cy="396959"/>
              </a:xfrm>
              <a:prstGeom prst="wedgeRectCallout">
                <a:avLst>
                  <a:gd name="adj1" fmla="val -71950"/>
                  <a:gd name="adj2" fmla="val -22291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EE" dirty="0"/>
                  <a:t>Check </a:t>
                </a:r>
                <a14:m>
                  <m:oMath xmlns:m="http://schemas.openxmlformats.org/officeDocument/2006/math">
                    <m:r>
                      <a:rPr lang="en-US" b="0" i="1" smtClean="0">
                        <a:latin typeface="Cambria Math" panose="02040503050406030204" pitchFamily="18" charset="0"/>
                      </a:rPr>
                      <m:t>𝑧𝑃</m:t>
                    </m:r>
                    <m:r>
                      <a:rPr lang="en-US" b="0" i="1" smtClean="0">
                        <a:latin typeface="Cambria Math" panose="02040503050406030204" pitchFamily="18" charset="0"/>
                      </a:rPr>
                      <m:t>=</m:t>
                    </m:r>
                    <m:r>
                      <a:rPr lang="en-US" b="0" i="1" smtClean="0">
                        <a:latin typeface="Cambria Math" panose="02040503050406030204" pitchFamily="18" charset="0"/>
                      </a:rPr>
                      <m:t>𝑒𝑄</m:t>
                    </m:r>
                    <m:r>
                      <a:rPr lang="en-US" b="0" i="1" smtClean="0">
                        <a:latin typeface="Cambria Math" panose="02040503050406030204" pitchFamily="18" charset="0"/>
                      </a:rPr>
                      <m:t>+</m:t>
                    </m:r>
                    <m:r>
                      <a:rPr lang="en-US" b="0" i="1" smtClean="0">
                        <a:latin typeface="Cambria Math" panose="02040503050406030204" pitchFamily="18" charset="0"/>
                      </a:rPr>
                      <m:t>𝐴</m:t>
                    </m:r>
                  </m:oMath>
                </a14:m>
                <a:endParaRPr lang="en-EE" dirty="0"/>
              </a:p>
            </p:txBody>
          </p:sp>
        </mc:Choice>
        <mc:Fallback>
          <p:sp>
            <p:nvSpPr>
              <p:cNvPr id="13" name="Rectangular Callout 12">
                <a:extLst>
                  <a:ext uri="{FF2B5EF4-FFF2-40B4-BE49-F238E27FC236}">
                    <a16:creationId xmlns:a16="http://schemas.microsoft.com/office/drawing/2014/main" id="{575E618C-DD1F-C58B-029C-07D6D2A337B6}"/>
                  </a:ext>
                </a:extLst>
              </p:cNvPr>
              <p:cNvSpPr>
                <a:spLocks noRot="1" noChangeAspect="1" noMove="1" noResize="1" noEditPoints="1" noAdjustHandles="1" noChangeArrowheads="1" noChangeShapeType="1" noTextEdit="1"/>
              </p:cNvSpPr>
              <p:nvPr/>
            </p:nvSpPr>
            <p:spPr>
              <a:xfrm>
                <a:off x="7787396" y="3490786"/>
                <a:ext cx="2652629" cy="396959"/>
              </a:xfrm>
              <a:prstGeom prst="wedgeRectCallout">
                <a:avLst>
                  <a:gd name="adj1" fmla="val -71950"/>
                  <a:gd name="adj2" fmla="val -222917"/>
                </a:avLst>
              </a:prstGeom>
              <a:blipFill>
                <a:blip r:embed="rId8"/>
                <a:stretch>
                  <a:fillRect b="-4545"/>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41B37CDD-5C73-DE90-4B5F-0CF0B52CCC25}"/>
                  </a:ext>
                </a:extLst>
              </p:cNvPr>
              <p:cNvSpPr txBox="1"/>
              <p:nvPr/>
            </p:nvSpPr>
            <p:spPr>
              <a:xfrm>
                <a:off x="4671573" y="2688187"/>
                <a:ext cx="994118" cy="301878"/>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𝑒</m:t>
                      </m:r>
                      <m:r>
                        <a:rPr lang="en-US" b="0"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ea typeface="Cambria Math" panose="02040503050406030204" pitchFamily="18" charset="0"/>
                            </a:rPr>
                          </m:ctrlPr>
                        </m:sSubPr>
                        <m:e>
                          <m:r>
                            <a:rPr lang="en-US" i="1">
                              <a:solidFill>
                                <a:srgbClr val="0070C0"/>
                              </a:solidFill>
                              <a:latin typeface="Cambria Math" panose="02040503050406030204" pitchFamily="18" charset="0"/>
                              <a:ea typeface="Cambria Math" panose="02040503050406030204" pitchFamily="18" charset="0"/>
                            </a:rPr>
                            <m:t>ℤ</m:t>
                          </m:r>
                        </m:e>
                        <m:sub>
                          <m:r>
                            <a:rPr lang="en-US"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𝐺</m:t>
                          </m:r>
                          <m:r>
                            <a:rPr lang="en-US" i="1">
                              <a:solidFill>
                                <a:srgbClr val="0070C0"/>
                              </a:solidFill>
                              <a:latin typeface="Cambria Math" panose="02040503050406030204" pitchFamily="18" charset="0"/>
                              <a:ea typeface="Cambria Math" panose="02040503050406030204" pitchFamily="18" charset="0"/>
                            </a:rPr>
                            <m:t>|</m:t>
                          </m:r>
                        </m:sub>
                      </m:sSub>
                    </m:oMath>
                  </m:oMathPara>
                </a14:m>
                <a:endParaRPr lang="en-EE" i="1" dirty="0">
                  <a:solidFill>
                    <a:srgbClr val="0070C0"/>
                  </a:solidFill>
                </a:endParaRPr>
              </a:p>
            </p:txBody>
          </p:sp>
        </mc:Choice>
        <mc:Fallback>
          <p:sp>
            <p:nvSpPr>
              <p:cNvPr id="16" name="TextBox 15">
                <a:extLst>
                  <a:ext uri="{FF2B5EF4-FFF2-40B4-BE49-F238E27FC236}">
                    <a16:creationId xmlns:a16="http://schemas.microsoft.com/office/drawing/2014/main" id="{41B37CDD-5C73-DE90-4B5F-0CF0B52CCC25}"/>
                  </a:ext>
                </a:extLst>
              </p:cNvPr>
              <p:cNvSpPr txBox="1">
                <a:spLocks noRot="1" noChangeAspect="1" noMove="1" noResize="1" noEditPoints="1" noAdjustHandles="1" noChangeArrowheads="1" noChangeShapeType="1" noTextEdit="1"/>
              </p:cNvSpPr>
              <p:nvPr/>
            </p:nvSpPr>
            <p:spPr>
              <a:xfrm>
                <a:off x="4671573" y="2688187"/>
                <a:ext cx="994118" cy="301878"/>
              </a:xfrm>
              <a:prstGeom prst="rect">
                <a:avLst/>
              </a:prstGeom>
              <a:blipFill>
                <a:blip r:embed="rId9"/>
                <a:stretch>
                  <a:fillRect b="-24000"/>
                </a:stretch>
              </a:blipFill>
            </p:spPr>
            <p:txBody>
              <a:bodyPr/>
              <a:lstStyle/>
              <a:p>
                <a:r>
                  <a:rPr lang="en-EE">
                    <a:noFill/>
                  </a:rPr>
                  <a:t> </a:t>
                </a:r>
              </a:p>
            </p:txBody>
          </p:sp>
        </mc:Fallback>
      </mc:AlternateContent>
      <p:grpSp>
        <p:nvGrpSpPr>
          <p:cNvPr id="23" name="Group 22">
            <a:extLst>
              <a:ext uri="{FF2B5EF4-FFF2-40B4-BE49-F238E27FC236}">
                <a16:creationId xmlns:a16="http://schemas.microsoft.com/office/drawing/2014/main" id="{16DC08BB-0764-F90C-C72B-AB88F54A4CBD}"/>
              </a:ext>
            </a:extLst>
          </p:cNvPr>
          <p:cNvGrpSpPr/>
          <p:nvPr/>
        </p:nvGrpSpPr>
        <p:grpSpPr>
          <a:xfrm>
            <a:off x="3489303" y="3292307"/>
            <a:ext cx="3279592" cy="463679"/>
            <a:chOff x="3489303" y="3292307"/>
            <a:chExt cx="3279592" cy="463679"/>
          </a:xfrm>
        </p:grpSpPr>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E6ED8F96-A25A-8AEE-54BB-4B1174C7D830}"/>
                    </a:ext>
                  </a:extLst>
                </p:cNvPr>
                <p:cNvSpPr txBox="1"/>
                <p:nvPr/>
              </p:nvSpPr>
              <p:spPr>
                <a:xfrm>
                  <a:off x="4529788" y="3292307"/>
                  <a:ext cx="1144737"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𝑧</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𝑒𝑦</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𝑟</m:t>
                        </m:r>
                      </m:oMath>
                    </m:oMathPara>
                  </a14:m>
                  <a:endParaRPr lang="en-EE" dirty="0">
                    <a:solidFill>
                      <a:srgbClr val="0070C0"/>
                    </a:solidFill>
                  </a:endParaRPr>
                </a:p>
              </p:txBody>
            </p:sp>
          </mc:Choice>
          <mc:Fallback>
            <p:sp>
              <p:nvSpPr>
                <p:cNvPr id="10" name="TextBox 9">
                  <a:extLst>
                    <a:ext uri="{FF2B5EF4-FFF2-40B4-BE49-F238E27FC236}">
                      <a16:creationId xmlns:a16="http://schemas.microsoft.com/office/drawing/2014/main" id="{E6ED8F96-A25A-8AEE-54BB-4B1174C7D830}"/>
                    </a:ext>
                  </a:extLst>
                </p:cNvPr>
                <p:cNvSpPr txBox="1">
                  <a:spLocks noRot="1" noChangeAspect="1" noMove="1" noResize="1" noEditPoints="1" noAdjustHandles="1" noChangeArrowheads="1" noChangeShapeType="1" noTextEdit="1"/>
                </p:cNvSpPr>
                <p:nvPr/>
              </p:nvSpPr>
              <p:spPr>
                <a:xfrm>
                  <a:off x="4529788" y="3292307"/>
                  <a:ext cx="1144737" cy="276999"/>
                </a:xfrm>
                <a:prstGeom prst="rect">
                  <a:avLst/>
                </a:prstGeom>
                <a:blipFill>
                  <a:blip r:embed="rId10"/>
                  <a:stretch>
                    <a:fillRect l="-1099" r="-1099" b="-26087"/>
                  </a:stretch>
                </a:blipFill>
              </p:spPr>
              <p:txBody>
                <a:bodyPr/>
                <a:lstStyle/>
                <a:p>
                  <a:r>
                    <a:rPr lang="en-EE">
                      <a:noFill/>
                    </a:rPr>
                    <a:t> </a:t>
                  </a:r>
                </a:p>
              </p:txBody>
            </p:sp>
          </mc:Fallback>
        </mc:AlternateContent>
        <p:cxnSp>
          <p:nvCxnSpPr>
            <p:cNvPr id="17" name="Curved Connector 16">
              <a:extLst>
                <a:ext uri="{FF2B5EF4-FFF2-40B4-BE49-F238E27FC236}">
                  <a16:creationId xmlns:a16="http://schemas.microsoft.com/office/drawing/2014/main" id="{D5C5A140-3873-A5C3-2B7A-78857A38971B}"/>
                </a:ext>
              </a:extLst>
            </p:cNvPr>
            <p:cNvCxnSpPr>
              <a:cxnSpLocks/>
            </p:cNvCxnSpPr>
            <p:nvPr/>
          </p:nvCxnSpPr>
          <p:spPr>
            <a:xfrm rot="5400000" flipH="1" flipV="1">
              <a:off x="5095739" y="2082830"/>
              <a:ext cx="66720" cy="3279592"/>
            </a:xfrm>
            <a:prstGeom prst="curvedConnector3">
              <a:avLst>
                <a:gd name="adj1" fmla="val 73165"/>
              </a:avLst>
            </a:prstGeom>
            <a:ln w="127000">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FAD873D6-FCFC-F5A7-D015-AB73FCEE2175}"/>
                  </a:ext>
                </a:extLst>
              </p:cNvPr>
              <p:cNvSpPr txBox="1"/>
              <p:nvPr/>
            </p:nvSpPr>
            <p:spPr>
              <a:xfrm>
                <a:off x="32309" y="3966267"/>
                <a:ext cx="12127381" cy="2887201"/>
              </a:xfrm>
              <a:prstGeom prst="rect">
                <a:avLst/>
              </a:prstGeom>
              <a:solidFill>
                <a:schemeClr val="tx2">
                  <a:lumMod val="60000"/>
                  <a:lumOff val="40000"/>
                </a:schemeClr>
              </a:solidFill>
            </p:spPr>
            <p:txBody>
              <a:bodyPr wrap="square" rtlCol="0">
                <a:spAutoFit/>
              </a:bodyPr>
              <a:lstStyle/>
              <a:p>
                <a:r>
                  <a:rPr lang="en-EE" b="1" dirty="0">
                    <a:solidFill>
                      <a:schemeClr val="bg1"/>
                    </a:solidFill>
                    <a:latin typeface="+mj-lt"/>
                  </a:rPr>
                  <a:t>Nullteadmus (intuitsioon): </a:t>
                </a:r>
                <a:r>
                  <a:rPr lang="en-EE" dirty="0">
                    <a:solidFill>
                      <a:schemeClr val="bg1"/>
                    </a:solidFill>
                    <a:latin typeface="+mj-lt"/>
                  </a:rPr>
                  <a:t>Tõestame lihtsamal juhul, kui Luigi on aus (ebaausa Luigi puhul tuleb protokolli muuta). Näitame, kuidas aktsepteerivat transkripti genereerida ilma </a:t>
                </a:r>
                <a14:m>
                  <m:oMath xmlns:m="http://schemas.openxmlformats.org/officeDocument/2006/math">
                    <m:r>
                      <a:rPr lang="en-US" b="0" i="1" smtClean="0">
                        <a:solidFill>
                          <a:schemeClr val="bg1"/>
                        </a:solidFill>
                        <a:latin typeface="+mj-lt"/>
                      </a:rPr>
                      <m:t>𝑦</m:t>
                    </m:r>
                  </m:oMath>
                </a14:m>
                <a:r>
                  <a:rPr lang="en-EE" dirty="0">
                    <a:solidFill>
                      <a:schemeClr val="bg1"/>
                    </a:solidFill>
                    <a:latin typeface="+mj-lt"/>
                  </a:rPr>
                  <a:t>-t teadmata. Et see ei oleks vastuolus kooskõlalisusega, anname konstrueeritavale algoritmile Sim (simulaator) supervõimed, mida Mariol pole. Nimelt võib Sim teateid genereerida vales järjekorras. Intuitiivselt on see OK, kuna ta konstrueerib korrektse transkripti – tehes seda lihtsalt teistmoodi.</a:t>
                </a:r>
              </a:p>
              <a:p>
                <a:endParaRPr lang="en-EE" dirty="0">
                  <a:solidFill>
                    <a:schemeClr val="bg1"/>
                  </a:solidFill>
                  <a:latin typeface="+mj-lt"/>
                </a:endParaRPr>
              </a:p>
              <a:p>
                <a:r>
                  <a:rPr lang="en-EE" dirty="0">
                    <a:solidFill>
                      <a:schemeClr val="bg1"/>
                    </a:solidFill>
                    <a:latin typeface="+mj-lt"/>
                  </a:rPr>
                  <a:t>Sim töötab nii: esmalt genereerib ta juhuslikud </a:t>
                </a:r>
                <a14:m>
                  <m:oMath xmlns:m="http://schemas.openxmlformats.org/officeDocument/2006/math">
                    <m:r>
                      <a:rPr lang="en-US" b="0" i="1" smtClean="0">
                        <a:solidFill>
                          <a:schemeClr val="bg1"/>
                        </a:solidFill>
                        <a:latin typeface="+mj-lt"/>
                      </a:rPr>
                      <m:t>𝑒</m:t>
                    </m:r>
                    <m:r>
                      <a:rPr lang="en-US" b="0" i="1" smtClean="0">
                        <a:solidFill>
                          <a:schemeClr val="bg1"/>
                        </a:solidFill>
                        <a:latin typeface="+mj-lt"/>
                      </a:rPr>
                      <m:t>←</m:t>
                    </m:r>
                    <m:sSub>
                      <m:sSubPr>
                        <m:ctrlPr>
                          <a:rPr lang="en-US" i="1">
                            <a:solidFill>
                              <a:schemeClr val="bg1"/>
                            </a:solidFill>
                            <a:latin typeface="+mj-lt"/>
                            <a:ea typeface="Cambria Math" panose="02040503050406030204" pitchFamily="18" charset="0"/>
                          </a:rPr>
                        </m:ctrlPr>
                      </m:sSubPr>
                      <m:e>
                        <m:r>
                          <a:rPr lang="en-US" i="1">
                            <a:solidFill>
                              <a:schemeClr val="bg1"/>
                            </a:solidFill>
                            <a:latin typeface="+mj-lt"/>
                            <a:ea typeface="Cambria Math" panose="02040503050406030204" pitchFamily="18" charset="0"/>
                          </a:rPr>
                          <m:t>ℤ</m:t>
                        </m:r>
                      </m:e>
                      <m:sub>
                        <m:r>
                          <a:rPr lang="en-US" i="1">
                            <a:solidFill>
                              <a:schemeClr val="bg1"/>
                            </a:solidFill>
                            <a:latin typeface="+mj-lt"/>
                            <a:ea typeface="Cambria Math" panose="02040503050406030204" pitchFamily="18" charset="0"/>
                          </a:rPr>
                          <m:t>|</m:t>
                        </m:r>
                        <m:r>
                          <a:rPr lang="en-US" i="1">
                            <a:solidFill>
                              <a:schemeClr val="bg1"/>
                            </a:solidFill>
                            <a:latin typeface="+mj-lt"/>
                            <a:ea typeface="Cambria Math" panose="02040503050406030204" pitchFamily="18" charset="0"/>
                          </a:rPr>
                          <m:t>𝐺</m:t>
                        </m:r>
                        <m:r>
                          <a:rPr lang="en-US" i="1">
                            <a:solidFill>
                              <a:schemeClr val="bg1"/>
                            </a:solidFill>
                            <a:latin typeface="+mj-lt"/>
                            <a:ea typeface="Cambria Math" panose="02040503050406030204" pitchFamily="18" charset="0"/>
                          </a:rPr>
                          <m:t>|</m:t>
                        </m:r>
                      </m:sub>
                    </m:sSub>
                  </m:oMath>
                </a14:m>
                <a:r>
                  <a:rPr lang="en-EE" dirty="0">
                    <a:solidFill>
                      <a:schemeClr val="bg1"/>
                    </a:solidFill>
                    <a:latin typeface="+mj-lt"/>
                  </a:rPr>
                  <a:t> ja </a:t>
                </a:r>
                <a14:m>
                  <m:oMath xmlns:m="http://schemas.openxmlformats.org/officeDocument/2006/math">
                    <m:r>
                      <m:rPr>
                        <m:sty m:val="p"/>
                      </m:rPr>
                      <a:rPr lang="en-US" b="0" i="0" smtClean="0">
                        <a:solidFill>
                          <a:schemeClr val="bg1"/>
                        </a:solidFill>
                        <a:latin typeface="+mj-lt"/>
                        <a:ea typeface="Cambria Math" panose="02040503050406030204" pitchFamily="18" charset="0"/>
                      </a:rPr>
                      <m:t>z</m:t>
                    </m:r>
                    <m:r>
                      <a:rPr lang="en-US" b="0" i="1" smtClean="0">
                        <a:solidFill>
                          <a:schemeClr val="bg1"/>
                        </a:solidFill>
                        <a:latin typeface="+mj-lt"/>
                        <a:ea typeface="Cambria Math" panose="02040503050406030204" pitchFamily="18" charset="0"/>
                      </a:rPr>
                      <m:t>←</m:t>
                    </m:r>
                    <m:sSub>
                      <m:sSubPr>
                        <m:ctrlPr>
                          <a:rPr lang="en-US" i="1">
                            <a:solidFill>
                              <a:schemeClr val="bg1"/>
                            </a:solidFill>
                            <a:latin typeface="+mj-lt"/>
                            <a:ea typeface="Cambria Math" panose="02040503050406030204" pitchFamily="18" charset="0"/>
                          </a:rPr>
                        </m:ctrlPr>
                      </m:sSubPr>
                      <m:e>
                        <m:r>
                          <a:rPr lang="en-US" i="1">
                            <a:solidFill>
                              <a:schemeClr val="bg1"/>
                            </a:solidFill>
                            <a:latin typeface="+mj-lt"/>
                            <a:ea typeface="Cambria Math" panose="02040503050406030204" pitchFamily="18" charset="0"/>
                          </a:rPr>
                          <m:t>ℤ</m:t>
                        </m:r>
                      </m:e>
                      <m:sub>
                        <m:r>
                          <a:rPr lang="en-US" i="1">
                            <a:solidFill>
                              <a:schemeClr val="bg1"/>
                            </a:solidFill>
                            <a:latin typeface="+mj-lt"/>
                            <a:ea typeface="Cambria Math" panose="02040503050406030204" pitchFamily="18" charset="0"/>
                          </a:rPr>
                          <m:t>|</m:t>
                        </m:r>
                        <m:r>
                          <a:rPr lang="en-US" i="1">
                            <a:solidFill>
                              <a:schemeClr val="bg1"/>
                            </a:solidFill>
                            <a:latin typeface="+mj-lt"/>
                            <a:ea typeface="Cambria Math" panose="02040503050406030204" pitchFamily="18" charset="0"/>
                          </a:rPr>
                          <m:t>𝐺</m:t>
                        </m:r>
                        <m:r>
                          <a:rPr lang="en-US" i="1">
                            <a:solidFill>
                              <a:schemeClr val="bg1"/>
                            </a:solidFill>
                            <a:latin typeface="+mj-lt"/>
                            <a:ea typeface="Cambria Math" panose="02040503050406030204" pitchFamily="18" charset="0"/>
                          </a:rPr>
                          <m:t>|</m:t>
                        </m:r>
                      </m:sub>
                    </m:sSub>
                  </m:oMath>
                </a14:m>
                <a:r>
                  <a:rPr lang="en-EE" dirty="0">
                    <a:solidFill>
                      <a:schemeClr val="bg1"/>
                    </a:solidFill>
                    <a:latin typeface="+mj-lt"/>
                  </a:rPr>
                  <a:t> õigest jaotusest, ning siis vali </a:t>
                </a:r>
                <a14:m>
                  <m:oMath xmlns:m="http://schemas.openxmlformats.org/officeDocument/2006/math">
                    <m:r>
                      <a:rPr lang="en-US" b="0" i="1" smtClean="0">
                        <a:solidFill>
                          <a:schemeClr val="bg1"/>
                        </a:solidFill>
                        <a:latin typeface="+mj-lt"/>
                        <a:ea typeface="Cambria Math" panose="02040503050406030204" pitchFamily="18" charset="0"/>
                      </a:rPr>
                      <m:t>𝐴</m:t>
                    </m:r>
                    <m:r>
                      <a:rPr lang="en-US" b="0" i="1" smtClean="0">
                        <a:solidFill>
                          <a:schemeClr val="bg1"/>
                        </a:solidFill>
                        <a:latin typeface="+mj-lt"/>
                        <a:ea typeface="Cambria Math" panose="02040503050406030204" pitchFamily="18" charset="0"/>
                      </a:rPr>
                      <m:t>←</m:t>
                    </m:r>
                    <m:r>
                      <a:rPr lang="en-US" b="0" i="1" smtClean="0">
                        <a:solidFill>
                          <a:schemeClr val="bg1"/>
                        </a:solidFill>
                        <a:latin typeface="+mj-lt"/>
                        <a:ea typeface="Cambria Math" panose="02040503050406030204" pitchFamily="18" charset="0"/>
                      </a:rPr>
                      <m:t>𝑧𝑃</m:t>
                    </m:r>
                    <m:r>
                      <a:rPr lang="en-US" b="0" i="1" smtClean="0">
                        <a:solidFill>
                          <a:schemeClr val="bg1"/>
                        </a:solidFill>
                        <a:latin typeface="+mj-lt"/>
                        <a:ea typeface="Cambria Math" panose="02040503050406030204" pitchFamily="18" charset="0"/>
                      </a:rPr>
                      <m:t>−</m:t>
                    </m:r>
                    <m:r>
                      <a:rPr lang="en-US" b="0" i="1" smtClean="0">
                        <a:solidFill>
                          <a:schemeClr val="bg1"/>
                        </a:solidFill>
                        <a:latin typeface="+mj-lt"/>
                        <a:ea typeface="Cambria Math" panose="02040503050406030204" pitchFamily="18" charset="0"/>
                      </a:rPr>
                      <m:t>𝑒</m:t>
                    </m:r>
                    <m:r>
                      <a:rPr lang="en-US" b="0" i="1" smtClean="0">
                        <a:solidFill>
                          <a:schemeClr val="bg1"/>
                        </a:solidFill>
                        <a:latin typeface="+mj-lt"/>
                        <a:ea typeface="Cambria Math" panose="02040503050406030204" pitchFamily="18" charset="0"/>
                      </a:rPr>
                      <m:t> </m:t>
                    </m:r>
                    <m:r>
                      <a:rPr lang="en-US" b="0" i="1" smtClean="0">
                        <a:solidFill>
                          <a:schemeClr val="bg1"/>
                        </a:solidFill>
                        <a:latin typeface="+mj-lt"/>
                        <a:ea typeface="Cambria Math" panose="02040503050406030204" pitchFamily="18" charset="0"/>
                      </a:rPr>
                      <m:t>𝑄</m:t>
                    </m:r>
                  </m:oMath>
                </a14:m>
                <a:r>
                  <a:rPr lang="en-EE" dirty="0">
                    <a:solidFill>
                      <a:schemeClr val="bg1"/>
                    </a:solidFill>
                    <a:latin typeface="+mj-lt"/>
                  </a:rPr>
                  <a:t> nii, et Luigi aksepteerib. Kuna </a:t>
                </a:r>
                <a14:m>
                  <m:oMath xmlns:m="http://schemas.openxmlformats.org/officeDocument/2006/math">
                    <m:r>
                      <a:rPr lang="en-US" b="0" i="1" smtClean="0">
                        <a:solidFill>
                          <a:schemeClr val="bg1"/>
                        </a:solidFill>
                        <a:latin typeface="Cambria Math" panose="02040503050406030204" pitchFamily="18" charset="0"/>
                        <a:ea typeface="Cambria Math" panose="02040503050406030204" pitchFamily="18" charset="0"/>
                      </a:rPr>
                      <m:t>(</m:t>
                    </m:r>
                    <m:r>
                      <a:rPr lang="en-US" b="0" i="1" smtClean="0">
                        <a:solidFill>
                          <a:schemeClr val="bg1"/>
                        </a:solidFill>
                        <a:latin typeface="Cambria Math" panose="02040503050406030204" pitchFamily="18" charset="0"/>
                        <a:ea typeface="Cambria Math" panose="02040503050406030204" pitchFamily="18" charset="0"/>
                      </a:rPr>
                      <m:t>𝑎</m:t>
                    </m:r>
                    <m:r>
                      <a:rPr lang="en-US" b="0" i="1" smtClean="0">
                        <a:solidFill>
                          <a:schemeClr val="bg1"/>
                        </a:solidFill>
                        <a:latin typeface="Cambria Math" panose="02040503050406030204" pitchFamily="18" charset="0"/>
                        <a:ea typeface="Cambria Math" panose="02040503050406030204" pitchFamily="18" charset="0"/>
                      </a:rPr>
                      <m:t>,</m:t>
                    </m:r>
                    <m:r>
                      <a:rPr lang="en-US" b="0" i="1" smtClean="0">
                        <a:solidFill>
                          <a:schemeClr val="bg1"/>
                        </a:solidFill>
                        <a:latin typeface="Cambria Math" panose="02040503050406030204" pitchFamily="18" charset="0"/>
                        <a:ea typeface="Cambria Math" panose="02040503050406030204" pitchFamily="18" charset="0"/>
                      </a:rPr>
                      <m:t>𝑒</m:t>
                    </m:r>
                    <m:r>
                      <a:rPr lang="en-US" b="0" i="1" smtClean="0">
                        <a:solidFill>
                          <a:schemeClr val="bg1"/>
                        </a:solidFill>
                        <a:latin typeface="Cambria Math" panose="02040503050406030204" pitchFamily="18" charset="0"/>
                        <a:ea typeface="Cambria Math" panose="02040503050406030204" pitchFamily="18" charset="0"/>
                      </a:rPr>
                      <m:t>,</m:t>
                    </m:r>
                    <m:r>
                      <a:rPr lang="en-US" b="0" i="1" smtClean="0">
                        <a:solidFill>
                          <a:schemeClr val="bg1"/>
                        </a:solidFill>
                        <a:latin typeface="Cambria Math" panose="02040503050406030204" pitchFamily="18" charset="0"/>
                        <a:ea typeface="Cambria Math" panose="02040503050406030204" pitchFamily="18" charset="0"/>
                      </a:rPr>
                      <m:t>𝑧</m:t>
                    </m:r>
                    <m:r>
                      <a:rPr lang="en-US" b="0" i="1" smtClean="0">
                        <a:solidFill>
                          <a:schemeClr val="bg1"/>
                        </a:solidFill>
                        <a:latin typeface="Cambria Math" panose="02040503050406030204" pitchFamily="18" charset="0"/>
                        <a:ea typeface="Cambria Math" panose="02040503050406030204" pitchFamily="18" charset="0"/>
                      </a:rPr>
                      <m:t>)</m:t>
                    </m:r>
                  </m:oMath>
                </a14:m>
                <a:r>
                  <a:rPr lang="en-EE" dirty="0">
                    <a:solidFill>
                      <a:schemeClr val="bg1"/>
                    </a:solidFill>
                    <a:latin typeface="+mj-lt"/>
                  </a:rPr>
                  <a:t> tuleb õigest jaotusest, siis ei suuda Luigi seda transkripti eristada “tegeliku protokolli transkriptist”. Seega Sim suudab genereerida transkripti ilma salajast infot teadmata. Kuna Sim-</a:t>
                </a:r>
                <a:r>
                  <a:rPr lang="en-GB" dirty="0">
                    <a:solidFill>
                      <a:schemeClr val="bg1"/>
                    </a:solidFill>
                    <a:latin typeface="+mj-lt"/>
                  </a:rPr>
                  <a:t>I</a:t>
                </a:r>
                <a:r>
                  <a:rPr lang="en-EE" dirty="0">
                    <a:solidFill>
                      <a:schemeClr val="bg1"/>
                    </a:solidFill>
                    <a:latin typeface="+mj-lt"/>
                  </a:rPr>
                  <a:t> transktipt ei leki salast infot, ei leki ka päris protokoll salajast infot.</a:t>
                </a:r>
              </a:p>
            </p:txBody>
          </p:sp>
        </mc:Choice>
        <mc:Fallback>
          <p:sp>
            <p:nvSpPr>
              <p:cNvPr id="20" name="TextBox 19">
                <a:extLst>
                  <a:ext uri="{FF2B5EF4-FFF2-40B4-BE49-F238E27FC236}">
                    <a16:creationId xmlns:a16="http://schemas.microsoft.com/office/drawing/2014/main" id="{FAD873D6-FCFC-F5A7-D015-AB73FCEE2175}"/>
                  </a:ext>
                </a:extLst>
              </p:cNvPr>
              <p:cNvSpPr txBox="1">
                <a:spLocks noRot="1" noChangeAspect="1" noMove="1" noResize="1" noEditPoints="1" noAdjustHandles="1" noChangeArrowheads="1" noChangeShapeType="1" noTextEdit="1"/>
              </p:cNvSpPr>
              <p:nvPr/>
            </p:nvSpPr>
            <p:spPr>
              <a:xfrm>
                <a:off x="32309" y="3966267"/>
                <a:ext cx="12127381" cy="2887201"/>
              </a:xfrm>
              <a:prstGeom prst="rect">
                <a:avLst/>
              </a:prstGeom>
              <a:blipFill>
                <a:blip r:embed="rId11"/>
                <a:stretch>
                  <a:fillRect l="-418" t="-877" r="-837" b="-2632"/>
                </a:stretch>
              </a:blipFill>
            </p:spPr>
            <p:txBody>
              <a:bodyPr/>
              <a:lstStyle/>
              <a:p>
                <a:r>
                  <a:rPr lang="en-EE">
                    <a:noFill/>
                  </a:rPr>
                  <a:t> </a:t>
                </a:r>
              </a:p>
            </p:txBody>
          </p:sp>
        </mc:Fallback>
      </mc:AlternateContent>
    </p:spTree>
    <p:extLst>
      <p:ext uri="{BB962C8B-B14F-4D97-AF65-F5344CB8AC3E}">
        <p14:creationId xmlns:p14="http://schemas.microsoft.com/office/powerpoint/2010/main" val="1157129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C1FA2-C03E-74BE-9523-1EC27D473676}"/>
              </a:ext>
            </a:extLst>
          </p:cNvPr>
          <p:cNvSpPr>
            <a:spLocks noGrp="1"/>
          </p:cNvSpPr>
          <p:nvPr>
            <p:ph type="title"/>
          </p:nvPr>
        </p:nvSpPr>
        <p:spPr/>
        <p:txBody>
          <a:bodyPr/>
          <a:lstStyle/>
          <a:p>
            <a:r>
              <a:rPr lang="en-EE" dirty="0"/>
              <a:t>Definitsioonidest</a:t>
            </a:r>
          </a:p>
        </p:txBody>
      </p:sp>
      <p:sp>
        <p:nvSpPr>
          <p:cNvPr id="3" name="Content Placeholder 2">
            <a:extLst>
              <a:ext uri="{FF2B5EF4-FFF2-40B4-BE49-F238E27FC236}">
                <a16:creationId xmlns:a16="http://schemas.microsoft.com/office/drawing/2014/main" id="{CCEF718C-1BC5-1AA7-37CB-5EDA87BDFD07}"/>
              </a:ext>
            </a:extLst>
          </p:cNvPr>
          <p:cNvSpPr>
            <a:spLocks noGrp="1"/>
          </p:cNvSpPr>
          <p:nvPr>
            <p:ph idx="1"/>
          </p:nvPr>
        </p:nvSpPr>
        <p:spPr/>
        <p:txBody>
          <a:bodyPr>
            <a:normAutofit/>
          </a:bodyPr>
          <a:lstStyle/>
          <a:p>
            <a:r>
              <a:rPr lang="en-EE" sz="2000" dirty="0"/>
              <a:t>Tegelikud definitsioonid on päris keerulised</a:t>
            </a:r>
          </a:p>
          <a:p>
            <a:r>
              <a:rPr lang="en-EE" sz="2000" dirty="0"/>
              <a:t>See tuleb sellest, et paljusid “loomulikke” definitsioone ei ole tõestatavalt võimalik rahuldada</a:t>
            </a:r>
          </a:p>
          <a:p>
            <a:r>
              <a:rPr lang="en-EE" sz="2000" dirty="0"/>
              <a:t>Supervõimed: simulaatoril peavad olema supervõimed, mida Mariol pole</a:t>
            </a:r>
          </a:p>
          <a:p>
            <a:r>
              <a:rPr lang="en-EE" sz="2000" dirty="0"/>
              <a:t>On mitu aktsepteeritud võimalust supervõimeid defineerida, ning konkreetne valik sõltub rakendusest</a:t>
            </a:r>
          </a:p>
          <a:p>
            <a:r>
              <a:rPr lang="en-EE" sz="2000" dirty="0"/>
              <a:t>Nullteadmuses on 100+ erinevat “võimatustulemust”, mis tingivad väga täpse definitsioonide valiku</a:t>
            </a:r>
          </a:p>
        </p:txBody>
      </p:sp>
    </p:spTree>
    <p:extLst>
      <p:ext uri="{BB962C8B-B14F-4D97-AF65-F5344CB8AC3E}">
        <p14:creationId xmlns:p14="http://schemas.microsoft.com/office/powerpoint/2010/main" val="66248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F31B1-210F-6BB3-D509-E48D20CD82A8}"/>
              </a:ext>
            </a:extLst>
          </p:cNvPr>
          <p:cNvSpPr>
            <a:spLocks noGrp="1"/>
          </p:cNvSpPr>
          <p:nvPr>
            <p:ph type="title"/>
          </p:nvPr>
        </p:nvSpPr>
        <p:spPr/>
        <p:txBody>
          <a:bodyPr/>
          <a:lstStyle/>
          <a:p>
            <a:r>
              <a:rPr lang="en-EE" dirty="0"/>
              <a:t>Verifitseeritav arvutus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13F8A96-04AE-DC81-3D99-EB542CEECD6C}"/>
                  </a:ext>
                </a:extLst>
              </p:cNvPr>
              <p:cNvSpPr>
                <a:spLocks noGrp="1"/>
              </p:cNvSpPr>
              <p:nvPr>
                <p:ph idx="1"/>
              </p:nvPr>
            </p:nvSpPr>
            <p:spPr>
              <a:xfrm>
                <a:off x="677334" y="2160589"/>
                <a:ext cx="8596668" cy="4087811"/>
              </a:xfrm>
            </p:spPr>
            <p:txBody>
              <a:bodyPr>
                <a:normAutofit/>
              </a:bodyPr>
              <a:lstStyle/>
              <a:p>
                <a:r>
                  <a:rPr lang="en-EE" dirty="0"/>
                  <a:t>Verifitseeritav arvutus on “soovunelm”</a:t>
                </a:r>
              </a:p>
              <a:p>
                <a:r>
                  <a:rPr lang="en-EE" dirty="0"/>
                  <a:t>Idee: Mario soovib arvutada </a:t>
                </a:r>
                <a14:m>
                  <m:oMath xmlns:m="http://schemas.openxmlformats.org/officeDocument/2006/math">
                    <m:r>
                      <a:rPr lang="en-US" b="0" i="1" smtClean="0">
                        <a:solidFill>
                          <a:srgbClr val="0070C0"/>
                        </a:solidFill>
                        <a:latin typeface="Cambria Math" panose="02040503050406030204" pitchFamily="18" charset="0"/>
                      </a:rPr>
                      <m:t>𝑦</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𝐹</m:t>
                    </m:r>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𝑤</m:t>
                        </m:r>
                      </m:e>
                    </m:d>
                  </m:oMath>
                </a14:m>
                <a:r>
                  <a:rPr lang="en-EE" dirty="0"/>
                  <a:t>, kus Mario teab funktsiooni </a:t>
                </a:r>
                <a14:m>
                  <m:oMath xmlns:m="http://schemas.openxmlformats.org/officeDocument/2006/math">
                    <m:r>
                      <a:rPr lang="en-US" i="1" smtClean="0">
                        <a:solidFill>
                          <a:srgbClr val="0070C0"/>
                        </a:solidFill>
                        <a:latin typeface="Cambria Math" panose="02040503050406030204" pitchFamily="18" charset="0"/>
                      </a:rPr>
                      <m:t>𝐹</m:t>
                    </m:r>
                  </m:oMath>
                </a14:m>
                <a:r>
                  <a:rPr lang="en-EE" dirty="0"/>
                  <a:t> ning sisendit </a:t>
                </a:r>
                <a14:m>
                  <m:oMath xmlns:m="http://schemas.openxmlformats.org/officeDocument/2006/math">
                    <m:r>
                      <a:rPr lang="en-US" b="0" i="1" smtClean="0">
                        <a:solidFill>
                          <a:srgbClr val="0070C0"/>
                        </a:solidFill>
                        <a:latin typeface="Cambria Math" panose="02040503050406030204" pitchFamily="18" charset="0"/>
                      </a:rPr>
                      <m:t>𝑥</m:t>
                    </m:r>
                  </m:oMath>
                </a14:m>
                <a:r>
                  <a:rPr lang="en-EE" dirty="0"/>
                  <a:t>, aga ei tea sisendit </a:t>
                </a:r>
                <a14:m>
                  <m:oMath xmlns:m="http://schemas.openxmlformats.org/officeDocument/2006/math">
                    <m:r>
                      <a:rPr lang="en-US" b="0" i="1" smtClean="0">
                        <a:solidFill>
                          <a:srgbClr val="0070C0"/>
                        </a:solidFill>
                        <a:latin typeface="Cambria Math" panose="02040503050406030204" pitchFamily="18" charset="0"/>
                      </a:rPr>
                      <m:t>𝑤</m:t>
                    </m:r>
                  </m:oMath>
                </a14:m>
                <a:endParaRPr lang="en-EE" dirty="0"/>
              </a:p>
              <a:p>
                <a:pPr lvl="1"/>
                <a14:m>
                  <m:oMath xmlns:m="http://schemas.openxmlformats.org/officeDocument/2006/math">
                    <m:r>
                      <a:rPr lang="en-US" b="0" i="1" smtClean="0">
                        <a:solidFill>
                          <a:srgbClr val="0070C0"/>
                        </a:solidFill>
                        <a:latin typeface="Cambria Math" panose="02040503050406030204" pitchFamily="18" charset="0"/>
                      </a:rPr>
                      <m:t>𝐹</m:t>
                    </m:r>
                  </m:oMath>
                </a14:m>
                <a:r>
                  <a:rPr lang="en-EE" dirty="0"/>
                  <a:t> võib olla väga keerukas (praktikas ntks </a:t>
                </a:r>
                <a14:m>
                  <m:oMath xmlns:m="http://schemas.openxmlformats.org/officeDocument/2006/math">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2</m:t>
                        </m:r>
                      </m:e>
                      <m:sup>
                        <m:r>
                          <a:rPr lang="en-US" b="0" i="1" smtClean="0">
                            <a:solidFill>
                              <a:srgbClr val="0070C0"/>
                            </a:solidFill>
                            <a:latin typeface="Cambria Math" panose="02040503050406030204" pitchFamily="18" charset="0"/>
                          </a:rPr>
                          <m:t>25</m:t>
                        </m:r>
                      </m:sup>
                    </m:sSup>
                  </m:oMath>
                </a14:m>
                <a:r>
                  <a:rPr lang="en-EE" dirty="0"/>
                  <a:t> protsessorisammu)</a:t>
                </a:r>
              </a:p>
              <a:p>
                <a:r>
                  <a:rPr lang="en-EE" dirty="0"/>
                  <a:t>Kahjuks Mariol ei ole piisavalt arvutusvõimsust ja/või ta ei tea kõiki sisendeid</a:t>
                </a:r>
              </a:p>
              <a:p>
                <a:r>
                  <a:rPr lang="en-EE" dirty="0"/>
                  <a:t>Magikoopal on arvutusvõimsus ja sisendid</a:t>
                </a:r>
              </a:p>
              <a:p>
                <a:r>
                  <a:rPr lang="en-EE" dirty="0"/>
                  <a:t>Mario ei usalda Magikoopat korrektsuse osas</a:t>
                </a:r>
              </a:p>
              <a:p>
                <a:pPr lvl="1"/>
                <a:r>
                  <a:rPr lang="en-GB" dirty="0"/>
                  <a:t>J</a:t>
                </a:r>
                <a:r>
                  <a:rPr lang="en-EE" dirty="0"/>
                  <a:t>a Magikoopa Mariot privaatsete sisendite osas</a:t>
                </a:r>
              </a:p>
              <a:p>
                <a:r>
                  <a:rPr lang="en-EE" dirty="0"/>
                  <a:t>Samas vajame korrektsust, kooskõlalisust, ja nullteadmust</a:t>
                </a:r>
              </a:p>
              <a:p>
                <a:r>
                  <a:rPr lang="en-EE" dirty="0"/>
                  <a:t>Superefektiivsus: Mario töö peab olema palju väiksem kui funktsiooni enda väljaarvutamine</a:t>
                </a:r>
              </a:p>
              <a:p>
                <a:endParaRPr lang="en-EE" dirty="0"/>
              </a:p>
            </p:txBody>
          </p:sp>
        </mc:Choice>
        <mc:Fallback>
          <p:sp>
            <p:nvSpPr>
              <p:cNvPr id="3" name="Content Placeholder 2">
                <a:extLst>
                  <a:ext uri="{FF2B5EF4-FFF2-40B4-BE49-F238E27FC236}">
                    <a16:creationId xmlns:a16="http://schemas.microsoft.com/office/drawing/2014/main" id="{B13F8A96-04AE-DC81-3D99-EB542CEECD6C}"/>
                  </a:ext>
                </a:extLst>
              </p:cNvPr>
              <p:cNvSpPr>
                <a:spLocks noGrp="1" noRot="1" noChangeAspect="1" noMove="1" noResize="1" noEditPoints="1" noAdjustHandles="1" noChangeArrowheads="1" noChangeShapeType="1" noTextEdit="1"/>
              </p:cNvSpPr>
              <p:nvPr>
                <p:ph idx="1"/>
              </p:nvPr>
            </p:nvSpPr>
            <p:spPr>
              <a:xfrm>
                <a:off x="677334" y="2160589"/>
                <a:ext cx="8596668" cy="4087811"/>
              </a:xfrm>
              <a:blipFill>
                <a:blip r:embed="rId2"/>
                <a:stretch>
                  <a:fillRect l="-147" t="-309" b="-1543"/>
                </a:stretch>
              </a:blipFill>
            </p:spPr>
            <p:txBody>
              <a:bodyPr/>
              <a:lstStyle/>
              <a:p>
                <a:r>
                  <a:rPr lang="en-EE">
                    <a:noFill/>
                  </a:rPr>
                  <a:t> </a:t>
                </a:r>
              </a:p>
            </p:txBody>
          </p:sp>
        </mc:Fallback>
      </mc:AlternateContent>
    </p:spTree>
    <p:extLst>
      <p:ext uri="{BB962C8B-B14F-4D97-AF65-F5344CB8AC3E}">
        <p14:creationId xmlns:p14="http://schemas.microsoft.com/office/powerpoint/2010/main" val="380370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F31B1-210F-6BB3-D509-E48D20CD82A8}"/>
              </a:ext>
            </a:extLst>
          </p:cNvPr>
          <p:cNvSpPr>
            <a:spLocks noGrp="1"/>
          </p:cNvSpPr>
          <p:nvPr>
            <p:ph type="title"/>
          </p:nvPr>
        </p:nvSpPr>
        <p:spPr/>
        <p:txBody>
          <a:bodyPr/>
          <a:lstStyle/>
          <a:p>
            <a:r>
              <a:rPr lang="en-EE" dirty="0"/>
              <a:t>Verifitseeritav arvutus</a:t>
            </a:r>
          </a:p>
        </p:txBody>
      </p:sp>
      <p:pic>
        <p:nvPicPr>
          <p:cNvPr id="37" name="Picture 36" descr="A pixelated video game character&#10;&#10;Description automatically generated">
            <a:extLst>
              <a:ext uri="{FF2B5EF4-FFF2-40B4-BE49-F238E27FC236}">
                <a16:creationId xmlns:a16="http://schemas.microsoft.com/office/drawing/2014/main" id="{42CA021D-4361-FB20-6F19-4DE0376AB08F}"/>
              </a:ext>
            </a:extLst>
          </p:cNvPr>
          <p:cNvPicPr>
            <a:picLocks noChangeAspect="1"/>
          </p:cNvPicPr>
          <p:nvPr/>
        </p:nvPicPr>
        <p:blipFill>
          <a:blip r:embed="rId2"/>
          <a:stretch>
            <a:fillRect/>
          </a:stretch>
        </p:blipFill>
        <p:spPr>
          <a:xfrm>
            <a:off x="6375705" y="2120343"/>
            <a:ext cx="994128" cy="1417161"/>
          </a:xfrm>
          <a:prstGeom prst="rect">
            <a:avLst/>
          </a:prstGeom>
        </p:spPr>
      </p:pic>
      <p:grpSp>
        <p:nvGrpSpPr>
          <p:cNvPr id="9" name="Group 8">
            <a:extLst>
              <a:ext uri="{FF2B5EF4-FFF2-40B4-BE49-F238E27FC236}">
                <a16:creationId xmlns:a16="http://schemas.microsoft.com/office/drawing/2014/main" id="{DAC8F963-AB65-4F29-8E1B-C6387DBDCF56}"/>
              </a:ext>
            </a:extLst>
          </p:cNvPr>
          <p:cNvGrpSpPr/>
          <p:nvPr/>
        </p:nvGrpSpPr>
        <p:grpSpPr>
          <a:xfrm>
            <a:off x="3000564" y="1997230"/>
            <a:ext cx="3279592" cy="785752"/>
            <a:chOff x="3000564" y="1997230"/>
            <a:chExt cx="3279592" cy="785752"/>
          </a:xfrm>
        </p:grpSpPr>
        <p:cxnSp>
          <p:nvCxnSpPr>
            <p:cNvPr id="29" name="Curved Connector 28">
              <a:extLst>
                <a:ext uri="{FF2B5EF4-FFF2-40B4-BE49-F238E27FC236}">
                  <a16:creationId xmlns:a16="http://schemas.microsoft.com/office/drawing/2014/main" id="{0F54BD8C-4DF6-649F-B4E0-83C7C7562C64}"/>
                </a:ext>
              </a:extLst>
            </p:cNvPr>
            <p:cNvCxnSpPr>
              <a:cxnSpLocks/>
            </p:cNvCxnSpPr>
            <p:nvPr/>
          </p:nvCxnSpPr>
          <p:spPr>
            <a:xfrm rot="5400000" flipH="1" flipV="1">
              <a:off x="4607000" y="1109826"/>
              <a:ext cx="66720" cy="3279592"/>
            </a:xfrm>
            <a:prstGeom prst="curvedConnector3">
              <a:avLst>
                <a:gd name="adj1" fmla="val 581330"/>
              </a:avLst>
            </a:prstGeom>
            <a:ln w="1270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1" name="TextBox 30">
                  <a:extLst>
                    <a:ext uri="{FF2B5EF4-FFF2-40B4-BE49-F238E27FC236}">
                      <a16:creationId xmlns:a16="http://schemas.microsoft.com/office/drawing/2014/main" id="{174E1364-788A-5D55-287A-B1C6329252F9}"/>
                    </a:ext>
                  </a:extLst>
                </p:cNvPr>
                <p:cNvSpPr txBox="1"/>
                <p:nvPr/>
              </p:nvSpPr>
              <p:spPr>
                <a:xfrm>
                  <a:off x="4467620" y="1997230"/>
                  <a:ext cx="364907"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𝑚</m:t>
                            </m:r>
                          </m:e>
                          <m:sub>
                            <m:r>
                              <a:rPr lang="en-US" b="0" i="1" smtClean="0">
                                <a:solidFill>
                                  <a:srgbClr val="0070C0"/>
                                </a:solidFill>
                                <a:latin typeface="Cambria Math" panose="02040503050406030204" pitchFamily="18" charset="0"/>
                              </a:rPr>
                              <m:t>1</m:t>
                            </m:r>
                          </m:sub>
                        </m:sSub>
                      </m:oMath>
                    </m:oMathPara>
                  </a14:m>
                  <a:endParaRPr lang="en-EE" dirty="0">
                    <a:solidFill>
                      <a:srgbClr val="0070C0"/>
                    </a:solidFill>
                  </a:endParaRPr>
                </a:p>
              </p:txBody>
            </p:sp>
          </mc:Choice>
          <mc:Fallback>
            <p:sp>
              <p:nvSpPr>
                <p:cNvPr id="31" name="TextBox 30">
                  <a:extLst>
                    <a:ext uri="{FF2B5EF4-FFF2-40B4-BE49-F238E27FC236}">
                      <a16:creationId xmlns:a16="http://schemas.microsoft.com/office/drawing/2014/main" id="{174E1364-788A-5D55-287A-B1C6329252F9}"/>
                    </a:ext>
                  </a:extLst>
                </p:cNvPr>
                <p:cNvSpPr txBox="1">
                  <a:spLocks noRot="1" noChangeAspect="1" noMove="1" noResize="1" noEditPoints="1" noAdjustHandles="1" noChangeArrowheads="1" noChangeShapeType="1" noTextEdit="1"/>
                </p:cNvSpPr>
                <p:nvPr/>
              </p:nvSpPr>
              <p:spPr>
                <a:xfrm>
                  <a:off x="4467620" y="1997230"/>
                  <a:ext cx="364907" cy="276999"/>
                </a:xfrm>
                <a:prstGeom prst="rect">
                  <a:avLst/>
                </a:prstGeom>
                <a:blipFill>
                  <a:blip r:embed="rId3"/>
                  <a:stretch>
                    <a:fillRect l="-6667" r="-3333" b="-13043"/>
                  </a:stretch>
                </a:blipFill>
              </p:spPr>
              <p:txBody>
                <a:bodyPr/>
                <a:lstStyle/>
                <a:p>
                  <a:r>
                    <a:rPr lang="en-EE">
                      <a:noFill/>
                    </a:rPr>
                    <a:t> </a:t>
                  </a:r>
                </a:p>
              </p:txBody>
            </p:sp>
          </mc:Fallback>
        </mc:AlternateContent>
      </p:grpSp>
      <p:grpSp>
        <p:nvGrpSpPr>
          <p:cNvPr id="10" name="Group 9">
            <a:extLst>
              <a:ext uri="{FF2B5EF4-FFF2-40B4-BE49-F238E27FC236}">
                <a16:creationId xmlns:a16="http://schemas.microsoft.com/office/drawing/2014/main" id="{D02C38C5-9B0F-2DFC-1821-ADF5EC5EFD88}"/>
              </a:ext>
            </a:extLst>
          </p:cNvPr>
          <p:cNvGrpSpPr/>
          <p:nvPr/>
        </p:nvGrpSpPr>
        <p:grpSpPr>
          <a:xfrm>
            <a:off x="2926592" y="3160601"/>
            <a:ext cx="3279592" cy="786591"/>
            <a:chOff x="2926592" y="3160601"/>
            <a:chExt cx="3279592" cy="786591"/>
          </a:xfrm>
        </p:grpSpPr>
        <p:cxnSp>
          <p:nvCxnSpPr>
            <p:cNvPr id="30" name="Curved Connector 29">
              <a:extLst>
                <a:ext uri="{FF2B5EF4-FFF2-40B4-BE49-F238E27FC236}">
                  <a16:creationId xmlns:a16="http://schemas.microsoft.com/office/drawing/2014/main" id="{ED311ED5-9BA9-4681-03EB-F9468EF17EA5}"/>
                </a:ext>
              </a:extLst>
            </p:cNvPr>
            <p:cNvCxnSpPr>
              <a:cxnSpLocks/>
            </p:cNvCxnSpPr>
            <p:nvPr/>
          </p:nvCxnSpPr>
          <p:spPr>
            <a:xfrm rot="16200000" flipH="1" flipV="1">
              <a:off x="4533028" y="1554165"/>
              <a:ext cx="66720" cy="3279592"/>
            </a:xfrm>
            <a:prstGeom prst="curvedConnector3">
              <a:avLst>
                <a:gd name="adj1" fmla="val 581330"/>
              </a:avLst>
            </a:prstGeom>
            <a:ln w="127000">
              <a:headEnd type="triangle" w="med" len="med"/>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2" name="TextBox 31">
                  <a:extLst>
                    <a:ext uri="{FF2B5EF4-FFF2-40B4-BE49-F238E27FC236}">
                      <a16:creationId xmlns:a16="http://schemas.microsoft.com/office/drawing/2014/main" id="{E2A07D6A-580D-C62E-5B52-1946E25DEBA2}"/>
                    </a:ext>
                  </a:extLst>
                </p:cNvPr>
                <p:cNvSpPr txBox="1"/>
                <p:nvPr/>
              </p:nvSpPr>
              <p:spPr>
                <a:xfrm>
                  <a:off x="3837767" y="3670193"/>
                  <a:ext cx="1624612"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𝑦</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𝐹</m:t>
                        </m:r>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𝑤</m:t>
                            </m:r>
                          </m:e>
                        </m:d>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𝑚</m:t>
                            </m:r>
                          </m:e>
                          <m:sub>
                            <m:r>
                              <a:rPr lang="en-US" b="0" i="1" smtClean="0">
                                <a:solidFill>
                                  <a:srgbClr val="0070C0"/>
                                </a:solidFill>
                                <a:latin typeface="Cambria Math" panose="02040503050406030204" pitchFamily="18" charset="0"/>
                              </a:rPr>
                              <m:t>𝑟</m:t>
                            </m:r>
                          </m:sub>
                        </m:sSub>
                      </m:oMath>
                    </m:oMathPara>
                  </a14:m>
                  <a:endParaRPr lang="en-EE" dirty="0">
                    <a:solidFill>
                      <a:srgbClr val="0070C0"/>
                    </a:solidFill>
                  </a:endParaRPr>
                </a:p>
              </p:txBody>
            </p:sp>
          </mc:Choice>
          <mc:Fallback>
            <p:sp>
              <p:nvSpPr>
                <p:cNvPr id="32" name="TextBox 31">
                  <a:extLst>
                    <a:ext uri="{FF2B5EF4-FFF2-40B4-BE49-F238E27FC236}">
                      <a16:creationId xmlns:a16="http://schemas.microsoft.com/office/drawing/2014/main" id="{E2A07D6A-580D-C62E-5B52-1946E25DEBA2}"/>
                    </a:ext>
                  </a:extLst>
                </p:cNvPr>
                <p:cNvSpPr txBox="1">
                  <a:spLocks noRot="1" noChangeAspect="1" noMove="1" noResize="1" noEditPoints="1" noAdjustHandles="1" noChangeArrowheads="1" noChangeShapeType="1" noTextEdit="1"/>
                </p:cNvSpPr>
                <p:nvPr/>
              </p:nvSpPr>
              <p:spPr>
                <a:xfrm>
                  <a:off x="3837767" y="3670193"/>
                  <a:ext cx="1624612" cy="276999"/>
                </a:xfrm>
                <a:prstGeom prst="rect">
                  <a:avLst/>
                </a:prstGeom>
                <a:blipFill>
                  <a:blip r:embed="rId4"/>
                  <a:stretch>
                    <a:fillRect l="-3101" b="-20833"/>
                  </a:stretch>
                </a:blipFill>
              </p:spPr>
              <p:txBody>
                <a:bodyPr/>
                <a:lstStyle/>
                <a:p>
                  <a:r>
                    <a:rPr lang="en-EE">
                      <a:noFill/>
                    </a:rPr>
                    <a:t> </a:t>
                  </a:r>
                </a:p>
              </p:txBody>
            </p:sp>
          </mc:Fallback>
        </mc:AlternateContent>
      </p:grpSp>
      <mc:AlternateContent xmlns:mc="http://schemas.openxmlformats.org/markup-compatibility/2006">
        <mc:Choice xmlns:a14="http://schemas.microsoft.com/office/drawing/2010/main" Requires="a14">
          <p:sp>
            <p:nvSpPr>
              <p:cNvPr id="33" name="TextBox 32">
                <a:extLst>
                  <a:ext uri="{FF2B5EF4-FFF2-40B4-BE49-F238E27FC236}">
                    <a16:creationId xmlns:a16="http://schemas.microsoft.com/office/drawing/2014/main" id="{972D0549-62FA-CA5F-0591-5BF74D9D449F}"/>
                  </a:ext>
                </a:extLst>
              </p:cNvPr>
              <p:cNvSpPr txBox="1"/>
              <p:nvPr/>
            </p:nvSpPr>
            <p:spPr>
              <a:xfrm>
                <a:off x="2413150" y="1720231"/>
                <a:ext cx="890821"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𝐹</m:t>
                          </m:r>
                        </m:e>
                      </m:d>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𝑤</m:t>
                      </m:r>
                    </m:oMath>
                  </m:oMathPara>
                </a14:m>
                <a:endParaRPr lang="en-EE" dirty="0">
                  <a:solidFill>
                    <a:srgbClr val="0070C0"/>
                  </a:solidFill>
                </a:endParaRPr>
              </a:p>
            </p:txBody>
          </p:sp>
        </mc:Choice>
        <mc:Fallback>
          <p:sp>
            <p:nvSpPr>
              <p:cNvPr id="33" name="TextBox 32">
                <a:extLst>
                  <a:ext uri="{FF2B5EF4-FFF2-40B4-BE49-F238E27FC236}">
                    <a16:creationId xmlns:a16="http://schemas.microsoft.com/office/drawing/2014/main" id="{972D0549-62FA-CA5F-0591-5BF74D9D449F}"/>
                  </a:ext>
                </a:extLst>
              </p:cNvPr>
              <p:cNvSpPr txBox="1">
                <a:spLocks noRot="1" noChangeAspect="1" noMove="1" noResize="1" noEditPoints="1" noAdjustHandles="1" noChangeArrowheads="1" noChangeShapeType="1" noTextEdit="1"/>
              </p:cNvSpPr>
              <p:nvPr/>
            </p:nvSpPr>
            <p:spPr>
              <a:xfrm>
                <a:off x="2413150" y="1720231"/>
                <a:ext cx="890821" cy="276999"/>
              </a:xfrm>
              <a:prstGeom prst="rect">
                <a:avLst/>
              </a:prstGeom>
              <a:blipFill>
                <a:blip r:embed="rId5"/>
                <a:stretch>
                  <a:fillRect b="-4348"/>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34" name="TextBox 33">
                <a:extLst>
                  <a:ext uri="{FF2B5EF4-FFF2-40B4-BE49-F238E27FC236}">
                    <a16:creationId xmlns:a16="http://schemas.microsoft.com/office/drawing/2014/main" id="{EFD86E48-C265-C8DA-0623-75AC2696FF9C}"/>
                  </a:ext>
                </a:extLst>
              </p:cNvPr>
              <p:cNvSpPr txBox="1"/>
              <p:nvPr/>
            </p:nvSpPr>
            <p:spPr>
              <a:xfrm>
                <a:off x="6402768" y="1720231"/>
                <a:ext cx="627608"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𝐹</m:t>
                          </m:r>
                        </m:e>
                      </m:d>
                    </m:oMath>
                  </m:oMathPara>
                </a14:m>
                <a:endParaRPr lang="en-EE" dirty="0">
                  <a:solidFill>
                    <a:srgbClr val="0070C0"/>
                  </a:solidFill>
                </a:endParaRPr>
              </a:p>
            </p:txBody>
          </p:sp>
        </mc:Choice>
        <mc:Fallback>
          <p:sp>
            <p:nvSpPr>
              <p:cNvPr id="34" name="TextBox 33">
                <a:extLst>
                  <a:ext uri="{FF2B5EF4-FFF2-40B4-BE49-F238E27FC236}">
                    <a16:creationId xmlns:a16="http://schemas.microsoft.com/office/drawing/2014/main" id="{EFD86E48-C265-C8DA-0623-75AC2696FF9C}"/>
                  </a:ext>
                </a:extLst>
              </p:cNvPr>
              <p:cNvSpPr txBox="1">
                <a:spLocks noRot="1" noChangeAspect="1" noMove="1" noResize="1" noEditPoints="1" noAdjustHandles="1" noChangeArrowheads="1" noChangeShapeType="1" noTextEdit="1"/>
              </p:cNvSpPr>
              <p:nvPr/>
            </p:nvSpPr>
            <p:spPr>
              <a:xfrm>
                <a:off x="6402768" y="1720231"/>
                <a:ext cx="627608" cy="276999"/>
              </a:xfrm>
              <a:prstGeom prst="rect">
                <a:avLst/>
              </a:prstGeom>
              <a:blipFill>
                <a:blip r:embed="rId6"/>
                <a:stretch>
                  <a:fillRect b="-4348"/>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35" name="Rectangular Callout 34">
                <a:extLst>
                  <a:ext uri="{FF2B5EF4-FFF2-40B4-BE49-F238E27FC236}">
                    <a16:creationId xmlns:a16="http://schemas.microsoft.com/office/drawing/2014/main" id="{6C718764-1858-D6A1-BE48-D360B0F38CC2}"/>
                  </a:ext>
                </a:extLst>
              </p:cNvPr>
              <p:cNvSpPr/>
              <p:nvPr/>
            </p:nvSpPr>
            <p:spPr>
              <a:xfrm>
                <a:off x="5558826" y="3660617"/>
                <a:ext cx="2246176" cy="702121"/>
              </a:xfrm>
              <a:prstGeom prst="wedgeRectCallout">
                <a:avLst>
                  <a:gd name="adj1" fmla="val 1641"/>
                  <a:gd name="adj2" fmla="val -16856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𝐶h𝑒𝑐𝑘</m:t>
                      </m:r>
                      <m:r>
                        <a:rPr lang="en-US" b="0" i="1" smtClean="0">
                          <a:latin typeface="Cambria Math" panose="02040503050406030204" pitchFamily="18" charset="0"/>
                        </a:rPr>
                        <m:t> </m:t>
                      </m:r>
                      <m:r>
                        <a:rPr lang="en-US" b="0" i="1" smtClean="0">
                          <a:latin typeface="Cambria Math" panose="02040503050406030204" pitchFamily="18" charset="0"/>
                        </a:rPr>
                        <m:t>𝑡h𝑒</m:t>
                      </m:r>
                      <m:r>
                        <a:rPr lang="en-US" b="0" i="1" smtClean="0">
                          <a:latin typeface="Cambria Math" panose="02040503050406030204" pitchFamily="18" charset="0"/>
                        </a:rPr>
                        <m:t> </m:t>
                      </m:r>
                      <m:r>
                        <a:rPr lang="en-US" b="0" i="1" smtClean="0">
                          <a:latin typeface="Cambria Math" panose="02040503050406030204" pitchFamily="18" charset="0"/>
                        </a:rPr>
                        <m:t>𝑡𝑟𝑎𝑛𝑠𝑐𝑟𝑖𝑝𝑡</m:t>
                      </m:r>
                    </m:oMath>
                  </m:oMathPara>
                </a14:m>
                <a:endParaRPr lang="en-EE" dirty="0"/>
              </a:p>
            </p:txBody>
          </p:sp>
        </mc:Choice>
        <mc:Fallback>
          <p:sp>
            <p:nvSpPr>
              <p:cNvPr id="35" name="Rectangular Callout 34">
                <a:extLst>
                  <a:ext uri="{FF2B5EF4-FFF2-40B4-BE49-F238E27FC236}">
                    <a16:creationId xmlns:a16="http://schemas.microsoft.com/office/drawing/2014/main" id="{6C718764-1858-D6A1-BE48-D360B0F38CC2}"/>
                  </a:ext>
                </a:extLst>
              </p:cNvPr>
              <p:cNvSpPr>
                <a:spLocks noRot="1" noChangeAspect="1" noMove="1" noResize="1" noEditPoints="1" noAdjustHandles="1" noChangeArrowheads="1" noChangeShapeType="1" noTextEdit="1"/>
              </p:cNvSpPr>
              <p:nvPr/>
            </p:nvSpPr>
            <p:spPr>
              <a:xfrm>
                <a:off x="5558826" y="3660617"/>
                <a:ext cx="2246176" cy="702121"/>
              </a:xfrm>
              <a:prstGeom prst="wedgeRectCallout">
                <a:avLst>
                  <a:gd name="adj1" fmla="val 1641"/>
                  <a:gd name="adj2" fmla="val -168565"/>
                </a:avLst>
              </a:prstGeom>
              <a:blipFill>
                <a:blip r:embed="rId7"/>
                <a:stretch>
                  <a:fillRect l="-2235"/>
                </a:stretch>
              </a:blipFill>
            </p:spPr>
            <p:txBody>
              <a:bodyPr/>
              <a:lstStyle/>
              <a:p>
                <a:r>
                  <a:rPr lang="en-EE">
                    <a:noFill/>
                  </a:rPr>
                  <a:t> </a:t>
                </a:r>
              </a:p>
            </p:txBody>
          </p:sp>
        </mc:Fallback>
      </mc:AlternateContent>
      <p:cxnSp>
        <p:nvCxnSpPr>
          <p:cNvPr id="26" name="Curved Connector 25">
            <a:extLst>
              <a:ext uri="{FF2B5EF4-FFF2-40B4-BE49-F238E27FC236}">
                <a16:creationId xmlns:a16="http://schemas.microsoft.com/office/drawing/2014/main" id="{3E1ECF9C-B483-3970-1CF5-3513691C0C9F}"/>
              </a:ext>
            </a:extLst>
          </p:cNvPr>
          <p:cNvCxnSpPr>
            <a:cxnSpLocks/>
          </p:cNvCxnSpPr>
          <p:nvPr/>
        </p:nvCxnSpPr>
        <p:spPr>
          <a:xfrm rot="5400000" flipH="1" flipV="1">
            <a:off x="4632013" y="1416247"/>
            <a:ext cx="66720" cy="3279592"/>
          </a:xfrm>
          <a:prstGeom prst="curvedConnector3">
            <a:avLst>
              <a:gd name="adj1" fmla="val 119362"/>
            </a:avLst>
          </a:prstGeom>
          <a:ln w="127000">
            <a:solidFill>
              <a:schemeClr val="accent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pic>
        <p:nvPicPr>
          <p:cNvPr id="40" name="Picture 39" descr="A cartoon character flying with a broom&#10;&#10;Description automatically generated">
            <a:extLst>
              <a:ext uri="{FF2B5EF4-FFF2-40B4-BE49-F238E27FC236}">
                <a16:creationId xmlns:a16="http://schemas.microsoft.com/office/drawing/2014/main" id="{208D1909-5FE2-942B-4FE4-E6AF78C40C69}"/>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947" b="92476" l="3721" r="95814">
                        <a14:foregroundMark x1="55000" y1="19417" x2="55000" y2="19417"/>
                        <a14:foregroundMark x1="56860" y1="29490" x2="56860" y2="29490"/>
                        <a14:foregroundMark x1="50930" y1="30340" x2="50930" y2="30340"/>
                        <a14:foregroundMark x1="51047" y1="27791" x2="51047" y2="27791"/>
                        <a14:foregroundMark x1="54419" y1="5947" x2="54419" y2="5947"/>
                        <a14:foregroundMark x1="86047" y1="72937" x2="86047" y2="72937"/>
                        <a14:foregroundMark x1="88023" y1="82646" x2="88023" y2="82646"/>
                        <a14:foregroundMark x1="89651" y1="81189" x2="89651" y2="81189"/>
                        <a14:foregroundMark x1="92791" y1="81553" x2="86512" y2="72937"/>
                        <a14:foregroundMark x1="67326" y1="90898" x2="67093" y2="86408"/>
                        <a14:foregroundMark x1="55465" y1="79612" x2="55814" y2="71117"/>
                        <a14:foregroundMark x1="51279" y1="88107" x2="53953" y2="82282"/>
                        <a14:foregroundMark x1="51860" y1="88228" x2="52558" y2="80461"/>
                        <a14:foregroundMark x1="65698" y1="91505" x2="69302" y2="83010"/>
                        <a14:foregroundMark x1="69302" y1="83010" x2="69302" y2="82888"/>
                        <a14:foregroundMark x1="85930" y1="88956" x2="85930" y2="88956"/>
                        <a14:foregroundMark x1="86512" y1="88956" x2="86512" y2="88956"/>
                        <a14:foregroundMark x1="26860" y1="55461" x2="33372" y2="55583"/>
                        <a14:foregroundMark x1="24186" y1="66626" x2="30465" y2="60922"/>
                        <a14:foregroundMark x1="6163" y1="48908" x2="13256" y2="52913"/>
                        <a14:foregroundMark x1="3953" y1="49879" x2="5116" y2="47451"/>
                        <a14:foregroundMark x1="6512" y1="46238" x2="6860" y2="45995"/>
                        <a14:foregroundMark x1="41279" y1="36286" x2="52791" y2="36772"/>
                        <a14:foregroundMark x1="52791" y1="36772" x2="56628" y2="36529"/>
                        <a14:foregroundMark x1="57209" y1="24757" x2="58721" y2="39927"/>
                        <a14:foregroundMark x1="60581" y1="32767" x2="62791" y2="41990"/>
                        <a14:foregroundMark x1="64535" y1="42233" x2="65814" y2="44539"/>
                        <a14:foregroundMark x1="52907" y1="24150" x2="50581" y2="32039"/>
                        <a14:foregroundMark x1="48488" y1="25485" x2="45698" y2="32282"/>
                        <a14:foregroundMark x1="44651" y1="29854" x2="42907" y2="30704"/>
                        <a14:foregroundMark x1="28953" y1="26335" x2="28953" y2="26335"/>
                        <a14:foregroundMark x1="51977" y1="88350" x2="53721" y2="81553"/>
                        <a14:foregroundMark x1="95814" y1="76820" x2="95814" y2="76820"/>
                        <a14:foregroundMark x1="51628" y1="88471" x2="51628" y2="88471"/>
                        <a14:foregroundMark x1="54535" y1="89563" x2="54535" y2="89563"/>
                        <a14:foregroundMark x1="55698" y1="89563" x2="55698" y2="89563"/>
                        <a14:foregroundMark x1="68372" y1="92476" x2="68372" y2="92476"/>
                        <a14:foregroundMark x1="69302" y1="90413" x2="69302" y2="90413"/>
                        <a14:foregroundMark x1="43837" y1="80825" x2="43837" y2="80825"/>
                        <a14:foregroundMark x1="26628" y1="26335" x2="26628" y2="26335"/>
                        <a14:foregroundMark x1="31395" y1="26214" x2="31395" y2="26214"/>
                        <a14:foregroundMark x1="28953" y1="23908" x2="28953" y2="23908"/>
                        <a14:foregroundMark x1="28488" y1="29126" x2="28488" y2="29126"/>
                        <a14:foregroundMark x1="28488" y1="22816" x2="28488" y2="22816"/>
                        <a14:foregroundMark x1="28488" y1="23908" x2="28488" y2="23908"/>
                        <a14:foregroundMark x1="28488" y1="29126" x2="28488" y2="29126"/>
                        <a14:foregroundMark x1="28837" y1="29248" x2="28721" y2="26942"/>
                        <a14:foregroundMark x1="28837" y1="22937" x2="28953" y2="24150"/>
                      </a14:backgroundRemoval>
                    </a14:imgEffect>
                  </a14:imgLayer>
                </a14:imgProps>
              </a:ext>
            </a:extLst>
          </a:blip>
          <a:stretch>
            <a:fillRect/>
          </a:stretch>
        </p:blipFill>
        <p:spPr>
          <a:xfrm>
            <a:off x="1069608" y="2018189"/>
            <a:ext cx="2279927" cy="2184488"/>
          </a:xfrm>
          <a:prstGeom prst="rect">
            <a:avLst/>
          </a:prstGeom>
        </p:spPr>
      </p:pic>
      <p:sp>
        <p:nvSpPr>
          <p:cNvPr id="8" name="Content Placeholder 2">
            <a:extLst>
              <a:ext uri="{FF2B5EF4-FFF2-40B4-BE49-F238E27FC236}">
                <a16:creationId xmlns:a16="http://schemas.microsoft.com/office/drawing/2014/main" id="{5C1FB7F5-23F0-3F81-6212-52D352750E34}"/>
              </a:ext>
            </a:extLst>
          </p:cNvPr>
          <p:cNvSpPr>
            <a:spLocks noGrp="1"/>
          </p:cNvSpPr>
          <p:nvPr>
            <p:ph idx="1"/>
          </p:nvPr>
        </p:nvSpPr>
        <p:spPr>
          <a:xfrm>
            <a:off x="677334" y="4323366"/>
            <a:ext cx="8596668" cy="1925034"/>
          </a:xfrm>
        </p:spPr>
        <p:txBody>
          <a:bodyPr>
            <a:normAutofit/>
          </a:bodyPr>
          <a:lstStyle/>
          <a:p>
            <a:r>
              <a:rPr lang="en-US" dirty="0" err="1"/>
              <a:t>Tegemist</a:t>
            </a:r>
            <a:r>
              <a:rPr lang="en-US" dirty="0"/>
              <a:t> on </a:t>
            </a:r>
            <a:r>
              <a:rPr lang="en-US" dirty="0" err="1"/>
              <a:t>äärmiselt</a:t>
            </a:r>
            <a:r>
              <a:rPr lang="en-US" dirty="0"/>
              <a:t> </a:t>
            </a:r>
            <a:r>
              <a:rPr lang="en-US" dirty="0" err="1"/>
              <a:t>populaarse</a:t>
            </a:r>
            <a:r>
              <a:rPr lang="en-US" dirty="0"/>
              <a:t> </a:t>
            </a:r>
            <a:r>
              <a:rPr lang="en-US" dirty="0" err="1"/>
              <a:t>teadus</a:t>
            </a:r>
            <a:r>
              <a:rPr lang="en-US" dirty="0"/>
              <a:t>/</a:t>
            </a:r>
            <a:r>
              <a:rPr lang="en-US" dirty="0" err="1"/>
              <a:t>ärivaldkonnaga</a:t>
            </a:r>
            <a:endParaRPr lang="en-US" dirty="0"/>
          </a:p>
          <a:p>
            <a:r>
              <a:rPr lang="en-US" dirty="0" err="1"/>
              <a:t>Väga</a:t>
            </a:r>
            <a:r>
              <a:rPr lang="en-US" dirty="0"/>
              <a:t> </a:t>
            </a:r>
            <a:r>
              <a:rPr lang="en-US" dirty="0" err="1"/>
              <a:t>erinevad</a:t>
            </a:r>
            <a:r>
              <a:rPr lang="en-US" dirty="0"/>
              <a:t> </a:t>
            </a:r>
            <a:r>
              <a:rPr lang="en-US" dirty="0" err="1"/>
              <a:t>rakendusvaldkonnad</a:t>
            </a:r>
            <a:r>
              <a:rPr lang="en-US" dirty="0"/>
              <a:t>:</a:t>
            </a:r>
          </a:p>
          <a:p>
            <a:pPr lvl="1"/>
            <a:r>
              <a:rPr lang="en-US" dirty="0" err="1"/>
              <a:t>Plokiahel</a:t>
            </a:r>
            <a:r>
              <a:rPr lang="en-US" dirty="0"/>
              <a:t>: </a:t>
            </a:r>
            <a:r>
              <a:rPr lang="en-US" dirty="0" err="1"/>
              <a:t>Magikoopa</a:t>
            </a:r>
            <a:r>
              <a:rPr lang="en-US" dirty="0"/>
              <a:t> </a:t>
            </a:r>
            <a:r>
              <a:rPr lang="en-US" dirty="0" err="1"/>
              <a:t>krüpteerib</a:t>
            </a:r>
            <a:r>
              <a:rPr lang="en-US" dirty="0"/>
              <a:t> </a:t>
            </a:r>
            <a:r>
              <a:rPr lang="en-US" dirty="0" err="1"/>
              <a:t>transaktsiooni</a:t>
            </a:r>
            <a:r>
              <a:rPr lang="en-US" dirty="0"/>
              <a:t>, </a:t>
            </a:r>
            <a:r>
              <a:rPr lang="en-US" dirty="0" err="1"/>
              <a:t>tõestab</a:t>
            </a:r>
            <a:r>
              <a:rPr lang="en-US" dirty="0"/>
              <a:t> </a:t>
            </a:r>
            <a:r>
              <a:rPr lang="en-US" dirty="0" err="1"/>
              <a:t>korrektsuse</a:t>
            </a:r>
            <a:endParaRPr lang="en-US" dirty="0"/>
          </a:p>
          <a:p>
            <a:pPr lvl="1"/>
            <a:r>
              <a:rPr lang="en-US" dirty="0" err="1"/>
              <a:t>Terviseandmete</a:t>
            </a:r>
            <a:r>
              <a:rPr lang="en-US" dirty="0"/>
              <a:t> </a:t>
            </a:r>
            <a:r>
              <a:rPr lang="en-US" dirty="0" err="1"/>
              <a:t>töötlus</a:t>
            </a:r>
            <a:endParaRPr lang="en-US" dirty="0"/>
          </a:p>
          <a:p>
            <a:pPr lvl="1"/>
            <a:r>
              <a:rPr lang="en-US" dirty="0" err="1"/>
              <a:t>Pilveserverite</a:t>
            </a:r>
            <a:r>
              <a:rPr lang="en-US" dirty="0"/>
              <a:t> (Amazon </a:t>
            </a:r>
            <a:r>
              <a:rPr lang="en-US" dirty="0" err="1"/>
              <a:t>jne</a:t>
            </a:r>
            <a:r>
              <a:rPr lang="en-US" dirty="0"/>
              <a:t>) </a:t>
            </a:r>
            <a:r>
              <a:rPr lang="en-US" dirty="0" err="1"/>
              <a:t>kasutus</a:t>
            </a:r>
            <a:endParaRPr lang="en-EE" dirty="0"/>
          </a:p>
        </p:txBody>
      </p:sp>
    </p:spTree>
    <p:extLst>
      <p:ext uri="{BB962C8B-B14F-4D97-AF65-F5344CB8AC3E}">
        <p14:creationId xmlns:p14="http://schemas.microsoft.com/office/powerpoint/2010/main" val="154141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animBg="1"/>
      <p:bldP spid="8"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F31B1-210F-6BB3-D509-E48D20CD82A8}"/>
              </a:ext>
            </a:extLst>
          </p:cNvPr>
          <p:cNvSpPr>
            <a:spLocks noGrp="1"/>
          </p:cNvSpPr>
          <p:nvPr>
            <p:ph type="title"/>
          </p:nvPr>
        </p:nvSpPr>
        <p:spPr/>
        <p:txBody>
          <a:bodyPr/>
          <a:lstStyle/>
          <a:p>
            <a:r>
              <a:rPr lang="en-EE" dirty="0"/>
              <a:t>Verifitseeritav arvutus</a:t>
            </a:r>
          </a:p>
        </p:txBody>
      </p:sp>
      <p:grpSp>
        <p:nvGrpSpPr>
          <p:cNvPr id="7" name="Group 6">
            <a:extLst>
              <a:ext uri="{FF2B5EF4-FFF2-40B4-BE49-F238E27FC236}">
                <a16:creationId xmlns:a16="http://schemas.microsoft.com/office/drawing/2014/main" id="{E03AECD9-5943-EAD1-1C81-E8E0C605A7F7}"/>
              </a:ext>
            </a:extLst>
          </p:cNvPr>
          <p:cNvGrpSpPr/>
          <p:nvPr/>
        </p:nvGrpSpPr>
        <p:grpSpPr>
          <a:xfrm>
            <a:off x="1069608" y="1720231"/>
            <a:ext cx="6735394" cy="2642507"/>
            <a:chOff x="1069608" y="1720231"/>
            <a:chExt cx="6735394" cy="2642507"/>
          </a:xfrm>
        </p:grpSpPr>
        <p:pic>
          <p:nvPicPr>
            <p:cNvPr id="37" name="Picture 36" descr="A pixelated video game character&#10;&#10;Description automatically generated">
              <a:extLst>
                <a:ext uri="{FF2B5EF4-FFF2-40B4-BE49-F238E27FC236}">
                  <a16:creationId xmlns:a16="http://schemas.microsoft.com/office/drawing/2014/main" id="{42CA021D-4361-FB20-6F19-4DE0376AB08F}"/>
                </a:ext>
              </a:extLst>
            </p:cNvPr>
            <p:cNvPicPr>
              <a:picLocks noChangeAspect="1"/>
            </p:cNvPicPr>
            <p:nvPr/>
          </p:nvPicPr>
          <p:blipFill>
            <a:blip r:embed="rId2"/>
            <a:stretch>
              <a:fillRect/>
            </a:stretch>
          </p:blipFill>
          <p:spPr>
            <a:xfrm>
              <a:off x="6375705" y="2120343"/>
              <a:ext cx="994128" cy="1417161"/>
            </a:xfrm>
            <a:prstGeom prst="rect">
              <a:avLst/>
            </a:prstGeom>
          </p:spPr>
        </p:pic>
        <p:grpSp>
          <p:nvGrpSpPr>
            <p:cNvPr id="6" name="Group 5">
              <a:extLst>
                <a:ext uri="{FF2B5EF4-FFF2-40B4-BE49-F238E27FC236}">
                  <a16:creationId xmlns:a16="http://schemas.microsoft.com/office/drawing/2014/main" id="{D56C9306-3ED7-5F54-D6DE-23E26A3D223E}"/>
                </a:ext>
              </a:extLst>
            </p:cNvPr>
            <p:cNvGrpSpPr/>
            <p:nvPr/>
          </p:nvGrpSpPr>
          <p:grpSpPr>
            <a:xfrm>
              <a:off x="1069608" y="1720231"/>
              <a:ext cx="6735394" cy="2642507"/>
              <a:chOff x="1278614" y="4054128"/>
              <a:chExt cx="6735394" cy="2642507"/>
            </a:xfrm>
          </p:grpSpPr>
          <p:grpSp>
            <p:nvGrpSpPr>
              <p:cNvPr id="24" name="Group 23">
                <a:extLst>
                  <a:ext uri="{FF2B5EF4-FFF2-40B4-BE49-F238E27FC236}">
                    <a16:creationId xmlns:a16="http://schemas.microsoft.com/office/drawing/2014/main" id="{78965A9B-8FD1-D7DA-0305-526A036844B2}"/>
                  </a:ext>
                </a:extLst>
              </p:cNvPr>
              <p:cNvGrpSpPr/>
              <p:nvPr/>
            </p:nvGrpSpPr>
            <p:grpSpPr>
              <a:xfrm>
                <a:off x="2622156" y="4054128"/>
                <a:ext cx="5391852" cy="2642507"/>
                <a:chOff x="2874979" y="1648095"/>
                <a:chExt cx="5391852" cy="2642507"/>
              </a:xfrm>
            </p:grpSpPr>
            <p:grpSp>
              <p:nvGrpSpPr>
                <p:cNvPr id="25" name="Group 24">
                  <a:extLst>
                    <a:ext uri="{FF2B5EF4-FFF2-40B4-BE49-F238E27FC236}">
                      <a16:creationId xmlns:a16="http://schemas.microsoft.com/office/drawing/2014/main" id="{A7C654F5-C45D-C447-2DF1-6301600273D0}"/>
                    </a:ext>
                  </a:extLst>
                </p:cNvPr>
                <p:cNvGrpSpPr/>
                <p:nvPr/>
              </p:nvGrpSpPr>
              <p:grpSpPr>
                <a:xfrm>
                  <a:off x="2874979" y="1648095"/>
                  <a:ext cx="5391852" cy="2642507"/>
                  <a:chOff x="2638674" y="1651097"/>
                  <a:chExt cx="5391852" cy="2642507"/>
                </a:xfrm>
              </p:grpSpPr>
              <p:cxnSp>
                <p:nvCxnSpPr>
                  <p:cNvPr id="29" name="Curved Connector 28">
                    <a:extLst>
                      <a:ext uri="{FF2B5EF4-FFF2-40B4-BE49-F238E27FC236}">
                        <a16:creationId xmlns:a16="http://schemas.microsoft.com/office/drawing/2014/main" id="{0F54BD8C-4DF6-649F-B4E0-83C7C7562C64}"/>
                      </a:ext>
                    </a:extLst>
                  </p:cNvPr>
                  <p:cNvCxnSpPr>
                    <a:cxnSpLocks/>
                  </p:cNvCxnSpPr>
                  <p:nvPr/>
                </p:nvCxnSpPr>
                <p:spPr>
                  <a:xfrm rot="5400000" flipH="1" flipV="1">
                    <a:off x="4832524" y="1040692"/>
                    <a:ext cx="66720" cy="3279592"/>
                  </a:xfrm>
                  <a:prstGeom prst="curvedConnector3">
                    <a:avLst>
                      <a:gd name="adj1" fmla="val 581330"/>
                    </a:avLst>
                  </a:prstGeom>
                  <a:ln w="127000">
                    <a:tailEnd type="triangle"/>
                  </a:ln>
                </p:spPr>
                <p:style>
                  <a:lnRef idx="1">
                    <a:schemeClr val="accent1"/>
                  </a:lnRef>
                  <a:fillRef idx="0">
                    <a:schemeClr val="accent1"/>
                  </a:fillRef>
                  <a:effectRef idx="0">
                    <a:schemeClr val="accent1"/>
                  </a:effectRef>
                  <a:fontRef idx="minor">
                    <a:schemeClr val="tx1"/>
                  </a:fontRef>
                </p:style>
              </p:cxnSp>
              <p:cxnSp>
                <p:nvCxnSpPr>
                  <p:cNvPr id="30" name="Curved Connector 29">
                    <a:extLst>
                      <a:ext uri="{FF2B5EF4-FFF2-40B4-BE49-F238E27FC236}">
                        <a16:creationId xmlns:a16="http://schemas.microsoft.com/office/drawing/2014/main" id="{ED311ED5-9BA9-4681-03EB-F9468EF17EA5}"/>
                      </a:ext>
                    </a:extLst>
                  </p:cNvPr>
                  <p:cNvCxnSpPr>
                    <a:cxnSpLocks/>
                  </p:cNvCxnSpPr>
                  <p:nvPr/>
                </p:nvCxnSpPr>
                <p:spPr>
                  <a:xfrm rot="16200000" flipH="1" flipV="1">
                    <a:off x="4758552" y="1485031"/>
                    <a:ext cx="66720" cy="3279592"/>
                  </a:xfrm>
                  <a:prstGeom prst="curvedConnector3">
                    <a:avLst>
                      <a:gd name="adj1" fmla="val 581330"/>
                    </a:avLst>
                  </a:prstGeom>
                  <a:ln w="127000">
                    <a:headEnd type="triangle" w="med" len="med"/>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1" name="TextBox 30">
                        <a:extLst>
                          <a:ext uri="{FF2B5EF4-FFF2-40B4-BE49-F238E27FC236}">
                            <a16:creationId xmlns:a16="http://schemas.microsoft.com/office/drawing/2014/main" id="{174E1364-788A-5D55-287A-B1C6329252F9}"/>
                          </a:ext>
                        </a:extLst>
                      </p:cNvPr>
                      <p:cNvSpPr txBox="1"/>
                      <p:nvPr/>
                    </p:nvSpPr>
                    <p:spPr>
                      <a:xfrm>
                        <a:off x="4693144" y="1928096"/>
                        <a:ext cx="364907"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𝑚</m:t>
                                  </m:r>
                                </m:e>
                                <m:sub>
                                  <m:r>
                                    <a:rPr lang="en-US" b="0" i="1" smtClean="0">
                                      <a:solidFill>
                                        <a:srgbClr val="0070C0"/>
                                      </a:solidFill>
                                      <a:latin typeface="Cambria Math" panose="02040503050406030204" pitchFamily="18" charset="0"/>
                                    </a:rPr>
                                    <m:t>1</m:t>
                                  </m:r>
                                </m:sub>
                              </m:sSub>
                            </m:oMath>
                          </m:oMathPara>
                        </a14:m>
                        <a:endParaRPr lang="en-EE" dirty="0">
                          <a:solidFill>
                            <a:srgbClr val="0070C0"/>
                          </a:solidFill>
                        </a:endParaRPr>
                      </a:p>
                    </p:txBody>
                  </p:sp>
                </mc:Choice>
                <mc:Fallback>
                  <p:sp>
                    <p:nvSpPr>
                      <p:cNvPr id="31" name="TextBox 30">
                        <a:extLst>
                          <a:ext uri="{FF2B5EF4-FFF2-40B4-BE49-F238E27FC236}">
                            <a16:creationId xmlns:a16="http://schemas.microsoft.com/office/drawing/2014/main" id="{174E1364-788A-5D55-287A-B1C6329252F9}"/>
                          </a:ext>
                        </a:extLst>
                      </p:cNvPr>
                      <p:cNvSpPr txBox="1">
                        <a:spLocks noRot="1" noChangeAspect="1" noMove="1" noResize="1" noEditPoints="1" noAdjustHandles="1" noChangeArrowheads="1" noChangeShapeType="1" noTextEdit="1"/>
                      </p:cNvSpPr>
                      <p:nvPr/>
                    </p:nvSpPr>
                    <p:spPr>
                      <a:xfrm>
                        <a:off x="4693144" y="1928096"/>
                        <a:ext cx="364907" cy="276999"/>
                      </a:xfrm>
                      <a:prstGeom prst="rect">
                        <a:avLst/>
                      </a:prstGeom>
                      <a:blipFill>
                        <a:blip r:embed="rId3"/>
                        <a:stretch>
                          <a:fillRect l="-6667" r="-3333" b="-13043"/>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32" name="TextBox 31">
                        <a:extLst>
                          <a:ext uri="{FF2B5EF4-FFF2-40B4-BE49-F238E27FC236}">
                            <a16:creationId xmlns:a16="http://schemas.microsoft.com/office/drawing/2014/main" id="{E2A07D6A-580D-C62E-5B52-1946E25DEBA2}"/>
                          </a:ext>
                        </a:extLst>
                      </p:cNvPr>
                      <p:cNvSpPr txBox="1"/>
                      <p:nvPr/>
                    </p:nvSpPr>
                    <p:spPr>
                      <a:xfrm>
                        <a:off x="4063291" y="3601059"/>
                        <a:ext cx="1624612"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𝑦</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𝐹</m:t>
                              </m:r>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𝑤</m:t>
                                  </m:r>
                                </m:e>
                              </m:d>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𝑚</m:t>
                                  </m:r>
                                </m:e>
                                <m:sub>
                                  <m:r>
                                    <a:rPr lang="en-US" b="0" i="1" smtClean="0">
                                      <a:solidFill>
                                        <a:srgbClr val="0070C0"/>
                                      </a:solidFill>
                                      <a:latin typeface="Cambria Math" panose="02040503050406030204" pitchFamily="18" charset="0"/>
                                    </a:rPr>
                                    <m:t>𝑟</m:t>
                                  </m:r>
                                </m:sub>
                              </m:sSub>
                            </m:oMath>
                          </m:oMathPara>
                        </a14:m>
                        <a:endParaRPr lang="en-EE" dirty="0">
                          <a:solidFill>
                            <a:srgbClr val="0070C0"/>
                          </a:solidFill>
                        </a:endParaRPr>
                      </a:p>
                    </p:txBody>
                  </p:sp>
                </mc:Choice>
                <mc:Fallback>
                  <p:sp>
                    <p:nvSpPr>
                      <p:cNvPr id="32" name="TextBox 31">
                        <a:extLst>
                          <a:ext uri="{FF2B5EF4-FFF2-40B4-BE49-F238E27FC236}">
                            <a16:creationId xmlns:a16="http://schemas.microsoft.com/office/drawing/2014/main" id="{E2A07D6A-580D-C62E-5B52-1946E25DEBA2}"/>
                          </a:ext>
                        </a:extLst>
                      </p:cNvPr>
                      <p:cNvSpPr txBox="1">
                        <a:spLocks noRot="1" noChangeAspect="1" noMove="1" noResize="1" noEditPoints="1" noAdjustHandles="1" noChangeArrowheads="1" noChangeShapeType="1" noTextEdit="1"/>
                      </p:cNvSpPr>
                      <p:nvPr/>
                    </p:nvSpPr>
                    <p:spPr>
                      <a:xfrm>
                        <a:off x="4063291" y="3601059"/>
                        <a:ext cx="1624612" cy="276999"/>
                      </a:xfrm>
                      <a:prstGeom prst="rect">
                        <a:avLst/>
                      </a:prstGeom>
                      <a:blipFill>
                        <a:blip r:embed="rId4"/>
                        <a:stretch>
                          <a:fillRect l="-3101" b="-20833"/>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33" name="TextBox 32">
                        <a:extLst>
                          <a:ext uri="{FF2B5EF4-FFF2-40B4-BE49-F238E27FC236}">
                            <a16:creationId xmlns:a16="http://schemas.microsoft.com/office/drawing/2014/main" id="{972D0549-62FA-CA5F-0591-5BF74D9D449F}"/>
                          </a:ext>
                        </a:extLst>
                      </p:cNvPr>
                      <p:cNvSpPr txBox="1"/>
                      <p:nvPr/>
                    </p:nvSpPr>
                    <p:spPr>
                      <a:xfrm>
                        <a:off x="2638674" y="1651097"/>
                        <a:ext cx="890821"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𝐹</m:t>
                                  </m:r>
                                </m:e>
                              </m:d>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𝑤</m:t>
                              </m:r>
                            </m:oMath>
                          </m:oMathPara>
                        </a14:m>
                        <a:endParaRPr lang="en-EE" dirty="0">
                          <a:solidFill>
                            <a:srgbClr val="0070C0"/>
                          </a:solidFill>
                        </a:endParaRPr>
                      </a:p>
                    </p:txBody>
                  </p:sp>
                </mc:Choice>
                <mc:Fallback>
                  <p:sp>
                    <p:nvSpPr>
                      <p:cNvPr id="33" name="TextBox 32">
                        <a:extLst>
                          <a:ext uri="{FF2B5EF4-FFF2-40B4-BE49-F238E27FC236}">
                            <a16:creationId xmlns:a16="http://schemas.microsoft.com/office/drawing/2014/main" id="{972D0549-62FA-CA5F-0591-5BF74D9D449F}"/>
                          </a:ext>
                        </a:extLst>
                      </p:cNvPr>
                      <p:cNvSpPr txBox="1">
                        <a:spLocks noRot="1" noChangeAspect="1" noMove="1" noResize="1" noEditPoints="1" noAdjustHandles="1" noChangeArrowheads="1" noChangeShapeType="1" noTextEdit="1"/>
                      </p:cNvSpPr>
                      <p:nvPr/>
                    </p:nvSpPr>
                    <p:spPr>
                      <a:xfrm>
                        <a:off x="2638674" y="1651097"/>
                        <a:ext cx="890821" cy="276999"/>
                      </a:xfrm>
                      <a:prstGeom prst="rect">
                        <a:avLst/>
                      </a:prstGeom>
                      <a:blipFill>
                        <a:blip r:embed="rId5"/>
                        <a:stretch>
                          <a:fillRect b="-4348"/>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34" name="TextBox 33">
                        <a:extLst>
                          <a:ext uri="{FF2B5EF4-FFF2-40B4-BE49-F238E27FC236}">
                            <a16:creationId xmlns:a16="http://schemas.microsoft.com/office/drawing/2014/main" id="{EFD86E48-C265-C8DA-0623-75AC2696FF9C}"/>
                          </a:ext>
                        </a:extLst>
                      </p:cNvPr>
                      <p:cNvSpPr txBox="1"/>
                      <p:nvPr/>
                    </p:nvSpPr>
                    <p:spPr>
                      <a:xfrm>
                        <a:off x="6628292" y="1651097"/>
                        <a:ext cx="627608"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𝐹</m:t>
                                  </m:r>
                                </m:e>
                              </m:d>
                            </m:oMath>
                          </m:oMathPara>
                        </a14:m>
                        <a:endParaRPr lang="en-EE" dirty="0">
                          <a:solidFill>
                            <a:srgbClr val="0070C0"/>
                          </a:solidFill>
                        </a:endParaRPr>
                      </a:p>
                    </p:txBody>
                  </p:sp>
                </mc:Choice>
                <mc:Fallback>
                  <p:sp>
                    <p:nvSpPr>
                      <p:cNvPr id="34" name="TextBox 33">
                        <a:extLst>
                          <a:ext uri="{FF2B5EF4-FFF2-40B4-BE49-F238E27FC236}">
                            <a16:creationId xmlns:a16="http://schemas.microsoft.com/office/drawing/2014/main" id="{EFD86E48-C265-C8DA-0623-75AC2696FF9C}"/>
                          </a:ext>
                        </a:extLst>
                      </p:cNvPr>
                      <p:cNvSpPr txBox="1">
                        <a:spLocks noRot="1" noChangeAspect="1" noMove="1" noResize="1" noEditPoints="1" noAdjustHandles="1" noChangeArrowheads="1" noChangeShapeType="1" noTextEdit="1"/>
                      </p:cNvSpPr>
                      <p:nvPr/>
                    </p:nvSpPr>
                    <p:spPr>
                      <a:xfrm>
                        <a:off x="6628292" y="1651097"/>
                        <a:ext cx="627608" cy="276999"/>
                      </a:xfrm>
                      <a:prstGeom prst="rect">
                        <a:avLst/>
                      </a:prstGeom>
                      <a:blipFill>
                        <a:blip r:embed="rId6"/>
                        <a:stretch>
                          <a:fillRect b="-4348"/>
                        </a:stretch>
                      </a:blipFill>
                    </p:spPr>
                    <p:txBody>
                      <a:bodyPr/>
                      <a:lstStyle/>
                      <a:p>
                        <a:r>
                          <a:rPr lang="en-EE">
                            <a:noFill/>
                          </a:rPr>
                          <a:t> </a:t>
                        </a:r>
                      </a:p>
                    </p:txBody>
                  </p:sp>
                </mc:Fallback>
              </mc:AlternateContent>
              <mc:AlternateContent xmlns:mc="http://schemas.openxmlformats.org/markup-compatibility/2006">
                <mc:Choice xmlns:a14="http://schemas.microsoft.com/office/drawing/2010/main" Requires="a14">
                  <p:sp>
                    <p:nvSpPr>
                      <p:cNvPr id="35" name="Rectangular Callout 34">
                        <a:extLst>
                          <a:ext uri="{FF2B5EF4-FFF2-40B4-BE49-F238E27FC236}">
                            <a16:creationId xmlns:a16="http://schemas.microsoft.com/office/drawing/2014/main" id="{6C718764-1858-D6A1-BE48-D360B0F38CC2}"/>
                          </a:ext>
                        </a:extLst>
                      </p:cNvPr>
                      <p:cNvSpPr/>
                      <p:nvPr/>
                    </p:nvSpPr>
                    <p:spPr>
                      <a:xfrm>
                        <a:off x="5784350" y="3591483"/>
                        <a:ext cx="2246176" cy="702121"/>
                      </a:xfrm>
                      <a:prstGeom prst="wedgeRectCallout">
                        <a:avLst>
                          <a:gd name="adj1" fmla="val 1641"/>
                          <a:gd name="adj2" fmla="val -16856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𝐶h𝑒𝑐𝑘</m:t>
                              </m:r>
                              <m:r>
                                <a:rPr lang="en-US" b="0" i="1" smtClean="0">
                                  <a:latin typeface="Cambria Math" panose="02040503050406030204" pitchFamily="18" charset="0"/>
                                </a:rPr>
                                <m:t> </m:t>
                              </m:r>
                              <m:r>
                                <a:rPr lang="en-US" b="0" i="1" smtClean="0">
                                  <a:latin typeface="Cambria Math" panose="02040503050406030204" pitchFamily="18" charset="0"/>
                                </a:rPr>
                                <m:t>𝑡h𝑒</m:t>
                              </m:r>
                              <m:r>
                                <a:rPr lang="en-US" b="0" i="1" smtClean="0">
                                  <a:latin typeface="Cambria Math" panose="02040503050406030204" pitchFamily="18" charset="0"/>
                                </a:rPr>
                                <m:t> </m:t>
                              </m:r>
                              <m:r>
                                <a:rPr lang="en-US" b="0" i="1" smtClean="0">
                                  <a:latin typeface="Cambria Math" panose="02040503050406030204" pitchFamily="18" charset="0"/>
                                </a:rPr>
                                <m:t>𝑡𝑟𝑎𝑛𝑠𝑐𝑟𝑖𝑝𝑡</m:t>
                              </m:r>
                            </m:oMath>
                          </m:oMathPara>
                        </a14:m>
                        <a:endParaRPr lang="en-EE" dirty="0"/>
                      </a:p>
                    </p:txBody>
                  </p:sp>
                </mc:Choice>
                <mc:Fallback>
                  <p:sp>
                    <p:nvSpPr>
                      <p:cNvPr id="35" name="Rectangular Callout 34">
                        <a:extLst>
                          <a:ext uri="{FF2B5EF4-FFF2-40B4-BE49-F238E27FC236}">
                            <a16:creationId xmlns:a16="http://schemas.microsoft.com/office/drawing/2014/main" id="{6C718764-1858-D6A1-BE48-D360B0F38CC2}"/>
                          </a:ext>
                        </a:extLst>
                      </p:cNvPr>
                      <p:cNvSpPr>
                        <a:spLocks noRot="1" noChangeAspect="1" noMove="1" noResize="1" noEditPoints="1" noAdjustHandles="1" noChangeArrowheads="1" noChangeShapeType="1" noTextEdit="1"/>
                      </p:cNvSpPr>
                      <p:nvPr/>
                    </p:nvSpPr>
                    <p:spPr>
                      <a:xfrm>
                        <a:off x="5784350" y="3591483"/>
                        <a:ext cx="2246176" cy="702121"/>
                      </a:xfrm>
                      <a:prstGeom prst="wedgeRectCallout">
                        <a:avLst>
                          <a:gd name="adj1" fmla="val 1641"/>
                          <a:gd name="adj2" fmla="val -168565"/>
                        </a:avLst>
                      </a:prstGeom>
                      <a:blipFill>
                        <a:blip r:embed="rId7"/>
                        <a:stretch>
                          <a:fillRect l="-2235"/>
                        </a:stretch>
                      </a:blipFill>
                    </p:spPr>
                    <p:txBody>
                      <a:bodyPr/>
                      <a:lstStyle/>
                      <a:p>
                        <a:r>
                          <a:rPr lang="en-EE">
                            <a:noFill/>
                          </a:rPr>
                          <a:t> </a:t>
                        </a:r>
                      </a:p>
                    </p:txBody>
                  </p:sp>
                </mc:Fallback>
              </mc:AlternateContent>
            </p:grpSp>
            <p:cxnSp>
              <p:nvCxnSpPr>
                <p:cNvPr id="26" name="Curved Connector 25">
                  <a:extLst>
                    <a:ext uri="{FF2B5EF4-FFF2-40B4-BE49-F238E27FC236}">
                      <a16:creationId xmlns:a16="http://schemas.microsoft.com/office/drawing/2014/main" id="{3E1ECF9C-B483-3970-1CF5-3513691C0C9F}"/>
                    </a:ext>
                  </a:extLst>
                </p:cNvPr>
                <p:cNvCxnSpPr>
                  <a:cxnSpLocks/>
                </p:cNvCxnSpPr>
                <p:nvPr/>
              </p:nvCxnSpPr>
              <p:spPr>
                <a:xfrm rot="5400000" flipH="1" flipV="1">
                  <a:off x="5093842" y="1344111"/>
                  <a:ext cx="66720" cy="3279592"/>
                </a:xfrm>
                <a:prstGeom prst="curvedConnector3">
                  <a:avLst>
                    <a:gd name="adj1" fmla="val 119362"/>
                  </a:avLst>
                </a:prstGeom>
                <a:ln w="127000">
                  <a:solidFill>
                    <a:schemeClr val="accent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40" name="Picture 39" descr="A cartoon character flying with a broom&#10;&#10;Description automatically generated">
                <a:extLst>
                  <a:ext uri="{FF2B5EF4-FFF2-40B4-BE49-F238E27FC236}">
                    <a16:creationId xmlns:a16="http://schemas.microsoft.com/office/drawing/2014/main" id="{208D1909-5FE2-942B-4FE4-E6AF78C40C69}"/>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947" b="92476" l="3721" r="95814">
                            <a14:foregroundMark x1="55000" y1="19417" x2="55000" y2="19417"/>
                            <a14:foregroundMark x1="56860" y1="29490" x2="56860" y2="29490"/>
                            <a14:foregroundMark x1="50930" y1="30340" x2="50930" y2="30340"/>
                            <a14:foregroundMark x1="51047" y1="27791" x2="51047" y2="27791"/>
                            <a14:foregroundMark x1="54419" y1="5947" x2="54419" y2="5947"/>
                            <a14:foregroundMark x1="86047" y1="72937" x2="86047" y2="72937"/>
                            <a14:foregroundMark x1="88023" y1="82646" x2="88023" y2="82646"/>
                            <a14:foregroundMark x1="89651" y1="81189" x2="89651" y2="81189"/>
                            <a14:foregroundMark x1="92791" y1="81553" x2="86512" y2="72937"/>
                            <a14:foregroundMark x1="67326" y1="90898" x2="67093" y2="86408"/>
                            <a14:foregroundMark x1="55465" y1="79612" x2="55814" y2="71117"/>
                            <a14:foregroundMark x1="51279" y1="88107" x2="53953" y2="82282"/>
                            <a14:foregroundMark x1="51860" y1="88228" x2="52558" y2="80461"/>
                            <a14:foregroundMark x1="65698" y1="91505" x2="69302" y2="83010"/>
                            <a14:foregroundMark x1="69302" y1="83010" x2="69302" y2="82888"/>
                            <a14:foregroundMark x1="85930" y1="88956" x2="85930" y2="88956"/>
                            <a14:foregroundMark x1="86512" y1="88956" x2="86512" y2="88956"/>
                            <a14:foregroundMark x1="26860" y1="55461" x2="33372" y2="55583"/>
                            <a14:foregroundMark x1="24186" y1="66626" x2="30465" y2="60922"/>
                            <a14:foregroundMark x1="6163" y1="48908" x2="13256" y2="52913"/>
                            <a14:foregroundMark x1="3953" y1="49879" x2="5116" y2="47451"/>
                            <a14:foregroundMark x1="6512" y1="46238" x2="6860" y2="45995"/>
                            <a14:foregroundMark x1="41279" y1="36286" x2="52791" y2="36772"/>
                            <a14:foregroundMark x1="52791" y1="36772" x2="56628" y2="36529"/>
                            <a14:foregroundMark x1="57209" y1="24757" x2="58721" y2="39927"/>
                            <a14:foregroundMark x1="60581" y1="32767" x2="62791" y2="41990"/>
                            <a14:foregroundMark x1="64535" y1="42233" x2="65814" y2="44539"/>
                            <a14:foregroundMark x1="52907" y1="24150" x2="50581" y2="32039"/>
                            <a14:foregroundMark x1="48488" y1="25485" x2="45698" y2="32282"/>
                            <a14:foregroundMark x1="44651" y1="29854" x2="42907" y2="30704"/>
                            <a14:foregroundMark x1="28953" y1="26335" x2="28953" y2="26335"/>
                            <a14:foregroundMark x1="51977" y1="88350" x2="53721" y2="81553"/>
                            <a14:foregroundMark x1="95814" y1="76820" x2="95814" y2="76820"/>
                            <a14:foregroundMark x1="51628" y1="88471" x2="51628" y2="88471"/>
                            <a14:foregroundMark x1="54535" y1="89563" x2="54535" y2="89563"/>
                            <a14:foregroundMark x1="55698" y1="89563" x2="55698" y2="89563"/>
                            <a14:foregroundMark x1="68372" y1="92476" x2="68372" y2="92476"/>
                            <a14:foregroundMark x1="69302" y1="90413" x2="69302" y2="90413"/>
                            <a14:foregroundMark x1="43837" y1="80825" x2="43837" y2="80825"/>
                            <a14:foregroundMark x1="26628" y1="26335" x2="26628" y2="26335"/>
                            <a14:foregroundMark x1="31395" y1="26214" x2="31395" y2="26214"/>
                            <a14:foregroundMark x1="28953" y1="23908" x2="28953" y2="23908"/>
                            <a14:foregroundMark x1="28488" y1="29126" x2="28488" y2="29126"/>
                            <a14:foregroundMark x1="28488" y1="22816" x2="28488" y2="22816"/>
                            <a14:foregroundMark x1="28488" y1="23908" x2="28488" y2="23908"/>
                            <a14:foregroundMark x1="28488" y1="29126" x2="28488" y2="29126"/>
                            <a14:foregroundMark x1="28837" y1="29248" x2="28721" y2="26942"/>
                            <a14:foregroundMark x1="28837" y1="22937" x2="28953" y2="24150"/>
                          </a14:backgroundRemoval>
                        </a14:imgEffect>
                      </a14:imgLayer>
                    </a14:imgProps>
                  </a:ext>
                </a:extLst>
              </a:blip>
              <a:stretch>
                <a:fillRect/>
              </a:stretch>
            </p:blipFill>
            <p:spPr>
              <a:xfrm>
                <a:off x="1278614" y="4352086"/>
                <a:ext cx="2279927" cy="2184488"/>
              </a:xfrm>
              <a:prstGeom prst="rect">
                <a:avLst/>
              </a:prstGeom>
            </p:spPr>
          </p:pic>
        </p:grpSp>
      </p:grpSp>
      <mc:AlternateContent xmlns:mc="http://schemas.openxmlformats.org/markup-compatibility/2006">
        <mc:Choice xmlns:a14="http://schemas.microsoft.com/office/drawing/2010/main" Requires="a14">
          <p:sp>
            <p:nvSpPr>
              <p:cNvPr id="8" name="Content Placeholder 2">
                <a:extLst>
                  <a:ext uri="{FF2B5EF4-FFF2-40B4-BE49-F238E27FC236}">
                    <a16:creationId xmlns:a16="http://schemas.microsoft.com/office/drawing/2014/main" id="{5C1FB7F5-23F0-3F81-6212-52D352750E34}"/>
                  </a:ext>
                </a:extLst>
              </p:cNvPr>
              <p:cNvSpPr>
                <a:spLocks noGrp="1"/>
              </p:cNvSpPr>
              <p:nvPr>
                <p:ph idx="1"/>
              </p:nvPr>
            </p:nvSpPr>
            <p:spPr>
              <a:xfrm>
                <a:off x="677334" y="4323366"/>
                <a:ext cx="8596668" cy="1609528"/>
              </a:xfrm>
            </p:spPr>
            <p:txBody>
              <a:bodyPr>
                <a:normAutofit/>
              </a:bodyPr>
              <a:lstStyle/>
              <a:p>
                <a:r>
                  <a:rPr lang="en-US" dirty="0"/>
                  <a:t>Praegu </a:t>
                </a:r>
                <a:r>
                  <a:rPr lang="en-US" dirty="0" err="1"/>
                  <a:t>suudetakse</a:t>
                </a:r>
                <a:r>
                  <a:rPr lang="en-US" dirty="0"/>
                  <a:t> </a:t>
                </a:r>
                <a:r>
                  <a:rPr lang="en-US" dirty="0" err="1"/>
                  <a:t>praktikas</a:t>
                </a:r>
                <a:r>
                  <a:rPr lang="en-US" dirty="0"/>
                  <a:t> </a:t>
                </a:r>
                <a:r>
                  <a:rPr lang="en-US" dirty="0" err="1"/>
                  <a:t>rakendada</a:t>
                </a:r>
                <a:r>
                  <a:rPr lang="en-US" dirty="0"/>
                  <a:t> VA-d </a:t>
                </a:r>
                <a:r>
                  <a:rPr lang="en-US" dirty="0" err="1"/>
                  <a:t>juhul</a:t>
                </a:r>
                <a:r>
                  <a:rPr lang="en-US" dirty="0"/>
                  <a:t> </a:t>
                </a:r>
                <a:r>
                  <a:rPr lang="en-US" dirty="0" err="1"/>
                  <a:t>kui</a:t>
                </a:r>
                <a:r>
                  <a:rPr lang="en-US" dirty="0"/>
                  <a:t> </a:t>
                </a:r>
                <a14:m>
                  <m:oMath xmlns:m="http://schemas.openxmlformats.org/officeDocument/2006/math">
                    <m:r>
                      <a:rPr lang="en-US" b="0" i="1" smtClean="0">
                        <a:solidFill>
                          <a:srgbClr val="0070C0"/>
                        </a:solidFill>
                        <a:latin typeface="Cambria Math" panose="02040503050406030204" pitchFamily="18" charset="0"/>
                      </a:rPr>
                      <m:t>𝐹</m:t>
                    </m:r>
                  </m:oMath>
                </a14:m>
                <a:r>
                  <a:rPr lang="en-US" dirty="0"/>
                  <a:t> on </a:t>
                </a:r>
                <a:r>
                  <a:rPr lang="en-US" dirty="0" err="1"/>
                  <a:t>suht</a:t>
                </a:r>
                <a:r>
                  <a:rPr lang="en-US" dirty="0"/>
                  <a:t> </a:t>
                </a:r>
                <a:r>
                  <a:rPr lang="en-US" dirty="0" err="1"/>
                  <a:t>väike</a:t>
                </a:r>
                <a:r>
                  <a:rPr lang="en-US" dirty="0"/>
                  <a:t> </a:t>
                </a:r>
                <a:r>
                  <a:rPr lang="en-US" dirty="0" err="1"/>
                  <a:t>või</a:t>
                </a:r>
                <a:r>
                  <a:rPr lang="en-US" dirty="0"/>
                  <a:t> </a:t>
                </a:r>
                <a:r>
                  <a:rPr lang="en-US" dirty="0" err="1"/>
                  <a:t>struktueeritud</a:t>
                </a:r>
                <a:endParaRPr lang="en-US" dirty="0"/>
              </a:p>
              <a:p>
                <a:r>
                  <a:rPr lang="en-US" dirty="0" err="1"/>
                  <a:t>Paljud</a:t>
                </a:r>
                <a:r>
                  <a:rPr lang="en-US" dirty="0"/>
                  <a:t> </a:t>
                </a:r>
                <a:r>
                  <a:rPr lang="en-US" dirty="0" err="1"/>
                  <a:t>teadustulemused</a:t>
                </a:r>
                <a:r>
                  <a:rPr lang="en-US" dirty="0"/>
                  <a:t> on </a:t>
                </a:r>
                <a:r>
                  <a:rPr lang="en-US" dirty="0" err="1"/>
                  <a:t>aastast</a:t>
                </a:r>
                <a:r>
                  <a:rPr lang="en-US" dirty="0"/>
                  <a:t> 2023</a:t>
                </a:r>
              </a:p>
              <a:p>
                <a:r>
                  <a:rPr lang="en-US" dirty="0"/>
                  <a:t>Minu </a:t>
                </a:r>
                <a:r>
                  <a:rPr lang="en-US" dirty="0" err="1"/>
                  <a:t>laual</a:t>
                </a:r>
                <a:r>
                  <a:rPr lang="en-US" dirty="0"/>
                  <a:t> on </a:t>
                </a:r>
                <a:r>
                  <a:rPr lang="en-US" dirty="0" err="1"/>
                  <a:t>praegu</a:t>
                </a:r>
                <a:r>
                  <a:rPr lang="en-US" dirty="0"/>
                  <a:t> 5 </a:t>
                </a:r>
                <a:r>
                  <a:rPr lang="en-US" dirty="0" err="1"/>
                  <a:t>olulist</a:t>
                </a:r>
                <a:r>
                  <a:rPr lang="en-US" dirty="0"/>
                  <a:t> </a:t>
                </a:r>
                <a:r>
                  <a:rPr lang="en-US" dirty="0" err="1"/>
                  <a:t>eprinti</a:t>
                </a:r>
                <a:r>
                  <a:rPr lang="en-US" dirty="0"/>
                  <a:t> </a:t>
                </a:r>
                <a:r>
                  <a:rPr lang="en-US" dirty="0" err="1"/>
                  <a:t>selle</a:t>
                </a:r>
                <a:r>
                  <a:rPr lang="en-US" dirty="0"/>
                  <a:t> </a:t>
                </a:r>
                <a:r>
                  <a:rPr lang="en-US" dirty="0" err="1"/>
                  <a:t>aasta</a:t>
                </a:r>
                <a:r>
                  <a:rPr lang="en-US" dirty="0"/>
                  <a:t> </a:t>
                </a:r>
                <a:r>
                  <a:rPr lang="en-US" dirty="0" err="1"/>
                  <a:t>novembrist</a:t>
                </a:r>
                <a:r>
                  <a:rPr lang="en-US" dirty="0"/>
                  <a:t> …</a:t>
                </a:r>
                <a:endParaRPr lang="en-EE" dirty="0"/>
              </a:p>
            </p:txBody>
          </p:sp>
        </mc:Choice>
        <mc:Fallback>
          <p:sp>
            <p:nvSpPr>
              <p:cNvPr id="8" name="Content Placeholder 2">
                <a:extLst>
                  <a:ext uri="{FF2B5EF4-FFF2-40B4-BE49-F238E27FC236}">
                    <a16:creationId xmlns:a16="http://schemas.microsoft.com/office/drawing/2014/main" id="{5C1FB7F5-23F0-3F81-6212-52D352750E34}"/>
                  </a:ext>
                </a:extLst>
              </p:cNvPr>
              <p:cNvSpPr>
                <a:spLocks noGrp="1" noRot="1" noChangeAspect="1" noMove="1" noResize="1" noEditPoints="1" noAdjustHandles="1" noChangeArrowheads="1" noChangeShapeType="1" noTextEdit="1"/>
              </p:cNvSpPr>
              <p:nvPr>
                <p:ph idx="1"/>
              </p:nvPr>
            </p:nvSpPr>
            <p:spPr>
              <a:xfrm>
                <a:off x="677334" y="4323366"/>
                <a:ext cx="8596668" cy="1609528"/>
              </a:xfrm>
              <a:blipFill>
                <a:blip r:embed="rId10"/>
                <a:stretch>
                  <a:fillRect l="-147" t="-1563"/>
                </a:stretch>
              </a:blipFill>
            </p:spPr>
            <p:txBody>
              <a:bodyPr/>
              <a:lstStyle/>
              <a:p>
                <a:r>
                  <a:rPr lang="en-EE">
                    <a:noFill/>
                  </a:rPr>
                  <a:t> </a:t>
                </a:r>
              </a:p>
            </p:txBody>
          </p:sp>
        </mc:Fallback>
      </mc:AlternateContent>
    </p:spTree>
    <p:extLst>
      <p:ext uri="{BB962C8B-B14F-4D97-AF65-F5344CB8AC3E}">
        <p14:creationId xmlns:p14="http://schemas.microsoft.com/office/powerpoint/2010/main" val="325866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6FD87-8391-9F9A-D9BD-CBAD9E991FED}"/>
              </a:ext>
            </a:extLst>
          </p:cNvPr>
          <p:cNvSpPr>
            <a:spLocks noGrp="1"/>
          </p:cNvSpPr>
          <p:nvPr>
            <p:ph type="title"/>
          </p:nvPr>
        </p:nvSpPr>
        <p:spPr/>
        <p:txBody>
          <a:bodyPr/>
          <a:lstStyle/>
          <a:p>
            <a:r>
              <a:rPr lang="en-EE" dirty="0"/>
              <a:t>Reklaam</a:t>
            </a:r>
          </a:p>
        </p:txBody>
      </p:sp>
      <p:sp>
        <p:nvSpPr>
          <p:cNvPr id="3" name="Content Placeholder 2">
            <a:extLst>
              <a:ext uri="{FF2B5EF4-FFF2-40B4-BE49-F238E27FC236}">
                <a16:creationId xmlns:a16="http://schemas.microsoft.com/office/drawing/2014/main" id="{81EE7577-8CCF-0167-1295-D28C9B91BEDD}"/>
              </a:ext>
            </a:extLst>
          </p:cNvPr>
          <p:cNvSpPr>
            <a:spLocks noGrp="1"/>
          </p:cNvSpPr>
          <p:nvPr>
            <p:ph idx="1"/>
          </p:nvPr>
        </p:nvSpPr>
        <p:spPr>
          <a:xfrm>
            <a:off x="590247" y="2787608"/>
            <a:ext cx="7291009" cy="347480"/>
          </a:xfrm>
        </p:spPr>
        <p:txBody>
          <a:bodyPr>
            <a:normAutofit fontScale="92500" lnSpcReduction="10000"/>
          </a:bodyPr>
          <a:lstStyle/>
          <a:p>
            <a:pPr marL="0" indent="0">
              <a:buNone/>
            </a:pPr>
            <a:r>
              <a:rPr lang="en-EE" dirty="0"/>
              <a:t>Krüpto =                                 +</a:t>
            </a:r>
          </a:p>
        </p:txBody>
      </p:sp>
      <p:pic>
        <p:nvPicPr>
          <p:cNvPr id="5" name="Picture 4" descr="A math game with cartoon characters&#10;&#10;Description automatically generated">
            <a:extLst>
              <a:ext uri="{FF2B5EF4-FFF2-40B4-BE49-F238E27FC236}">
                <a16:creationId xmlns:a16="http://schemas.microsoft.com/office/drawing/2014/main" id="{563907B9-35A3-32F0-DCFB-3B404877CF01}"/>
              </a:ext>
            </a:extLst>
          </p:cNvPr>
          <p:cNvPicPr>
            <a:picLocks noChangeAspect="1"/>
          </p:cNvPicPr>
          <p:nvPr/>
        </p:nvPicPr>
        <p:blipFill>
          <a:blip r:embed="rId2"/>
          <a:stretch>
            <a:fillRect/>
          </a:stretch>
        </p:blipFill>
        <p:spPr>
          <a:xfrm>
            <a:off x="2207986" y="2273300"/>
            <a:ext cx="1244600" cy="1625600"/>
          </a:xfrm>
          <a:prstGeom prst="rect">
            <a:avLst/>
          </a:prstGeom>
        </p:spPr>
      </p:pic>
      <p:pic>
        <p:nvPicPr>
          <p:cNvPr id="7" name="Picture 6" descr="A cartoon character in front of a pile of gold coins&#10;&#10;Description automatically generated">
            <a:extLst>
              <a:ext uri="{FF2B5EF4-FFF2-40B4-BE49-F238E27FC236}">
                <a16:creationId xmlns:a16="http://schemas.microsoft.com/office/drawing/2014/main" id="{5F732351-CE3C-4867-8E09-69C1A23F31E1}"/>
              </a:ext>
            </a:extLst>
          </p:cNvPr>
          <p:cNvPicPr>
            <a:picLocks noChangeAspect="1"/>
          </p:cNvPicPr>
          <p:nvPr/>
        </p:nvPicPr>
        <p:blipFill>
          <a:blip r:embed="rId3"/>
          <a:stretch>
            <a:fillRect/>
          </a:stretch>
        </p:blipFill>
        <p:spPr>
          <a:xfrm>
            <a:off x="4191000" y="2427948"/>
            <a:ext cx="1905000" cy="1066800"/>
          </a:xfrm>
          <a:prstGeom prst="rect">
            <a:avLst/>
          </a:prstGeom>
        </p:spPr>
      </p:pic>
      <p:sp>
        <p:nvSpPr>
          <p:cNvPr id="8" name="Content Placeholder 2">
            <a:extLst>
              <a:ext uri="{FF2B5EF4-FFF2-40B4-BE49-F238E27FC236}">
                <a16:creationId xmlns:a16="http://schemas.microsoft.com/office/drawing/2014/main" id="{2DEF05E3-3465-5A43-E2E3-53F3D9CD791C}"/>
              </a:ext>
            </a:extLst>
          </p:cNvPr>
          <p:cNvSpPr txBox="1">
            <a:spLocks/>
          </p:cNvSpPr>
          <p:nvPr/>
        </p:nvSpPr>
        <p:spPr>
          <a:xfrm>
            <a:off x="590247" y="4351955"/>
            <a:ext cx="7291009" cy="1491495"/>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EE" dirty="0"/>
              <a:t>Mina tulin krüptosse ilusa matemaatika tõttu</a:t>
            </a:r>
          </a:p>
          <a:p>
            <a:r>
              <a:rPr lang="en-EE" dirty="0"/>
              <a:t>Mulle meeldivad ka paljud (kuigi mitte kõik) rakendused</a:t>
            </a:r>
          </a:p>
          <a:p>
            <a:pPr lvl="1"/>
            <a:r>
              <a:rPr lang="en-EE" dirty="0"/>
              <a:t>Terviseandmete turvaline töötlemine vs krüptoraha “pahad” rakendused</a:t>
            </a:r>
          </a:p>
          <a:p>
            <a:r>
              <a:rPr lang="en-EE" dirty="0"/>
              <a:t>Valdkonnas on palju raha ja tööd!</a:t>
            </a:r>
          </a:p>
          <a:p>
            <a:endParaRPr lang="en-EE" dirty="0"/>
          </a:p>
        </p:txBody>
      </p:sp>
      <p:sp>
        <p:nvSpPr>
          <p:cNvPr id="9" name="TextBox 8">
            <a:extLst>
              <a:ext uri="{FF2B5EF4-FFF2-40B4-BE49-F238E27FC236}">
                <a16:creationId xmlns:a16="http://schemas.microsoft.com/office/drawing/2014/main" id="{326C583A-6BFB-7267-35C7-7541C6102A55}"/>
              </a:ext>
            </a:extLst>
          </p:cNvPr>
          <p:cNvSpPr txBox="1"/>
          <p:nvPr/>
        </p:nvSpPr>
        <p:spPr>
          <a:xfrm>
            <a:off x="0" y="5925234"/>
            <a:ext cx="12127381" cy="646331"/>
          </a:xfrm>
          <a:prstGeom prst="rect">
            <a:avLst/>
          </a:prstGeom>
          <a:solidFill>
            <a:schemeClr val="tx2">
              <a:lumMod val="60000"/>
              <a:lumOff val="40000"/>
            </a:schemeClr>
          </a:solidFill>
        </p:spPr>
        <p:txBody>
          <a:bodyPr wrap="square" rtlCol="0">
            <a:spAutoFit/>
          </a:bodyPr>
          <a:lstStyle/>
          <a:p>
            <a:r>
              <a:rPr lang="en-US" dirty="0" err="1">
                <a:solidFill>
                  <a:schemeClr val="bg1"/>
                </a:solidFill>
                <a:latin typeface="+mj-lt"/>
              </a:rPr>
              <a:t>Võta</a:t>
            </a:r>
            <a:r>
              <a:rPr lang="en-US" dirty="0">
                <a:solidFill>
                  <a:schemeClr val="bg1"/>
                </a:solidFill>
                <a:latin typeface="+mj-lt"/>
              </a:rPr>
              <a:t> </a:t>
            </a:r>
            <a:r>
              <a:rPr lang="en-US" dirty="0" err="1">
                <a:solidFill>
                  <a:schemeClr val="bg1"/>
                </a:solidFill>
                <a:latin typeface="+mj-lt"/>
              </a:rPr>
              <a:t>kontakti</a:t>
            </a:r>
            <a:r>
              <a:rPr lang="en-US" dirty="0">
                <a:solidFill>
                  <a:schemeClr val="bg1"/>
                </a:solidFill>
                <a:latin typeface="+mj-lt"/>
              </a:rPr>
              <a:t>, </a:t>
            </a:r>
            <a:r>
              <a:rPr lang="en-US" dirty="0" err="1">
                <a:solidFill>
                  <a:schemeClr val="bg1"/>
                </a:solidFill>
                <a:latin typeface="+mj-lt"/>
              </a:rPr>
              <a:t>kui</a:t>
            </a:r>
            <a:r>
              <a:rPr lang="en-US" dirty="0">
                <a:solidFill>
                  <a:schemeClr val="bg1"/>
                </a:solidFill>
                <a:latin typeface="+mj-lt"/>
              </a:rPr>
              <a:t> on </a:t>
            </a:r>
            <a:r>
              <a:rPr lang="en-US" dirty="0" err="1">
                <a:solidFill>
                  <a:schemeClr val="bg1"/>
                </a:solidFill>
                <a:latin typeface="+mj-lt"/>
              </a:rPr>
              <a:t>soovi</a:t>
            </a:r>
            <a:r>
              <a:rPr lang="en-US" dirty="0">
                <a:solidFill>
                  <a:schemeClr val="bg1"/>
                </a:solidFill>
                <a:latin typeface="+mj-lt"/>
              </a:rPr>
              <a:t> </a:t>
            </a:r>
            <a:r>
              <a:rPr lang="en-US" dirty="0" err="1">
                <a:solidFill>
                  <a:schemeClr val="bg1"/>
                </a:solidFill>
                <a:latin typeface="+mj-lt"/>
              </a:rPr>
              <a:t>magistrit</a:t>
            </a:r>
            <a:r>
              <a:rPr lang="en-US" dirty="0">
                <a:solidFill>
                  <a:schemeClr val="bg1"/>
                </a:solidFill>
                <a:latin typeface="+mj-lt"/>
              </a:rPr>
              <a:t> </a:t>
            </a:r>
            <a:r>
              <a:rPr lang="en-US" dirty="0" err="1">
                <a:solidFill>
                  <a:schemeClr val="bg1"/>
                </a:solidFill>
                <a:latin typeface="+mj-lt"/>
              </a:rPr>
              <a:t>või</a:t>
            </a:r>
            <a:r>
              <a:rPr lang="en-US" dirty="0">
                <a:solidFill>
                  <a:schemeClr val="bg1"/>
                </a:solidFill>
                <a:latin typeface="+mj-lt"/>
              </a:rPr>
              <a:t> </a:t>
            </a:r>
            <a:r>
              <a:rPr lang="en-US" dirty="0" err="1">
                <a:solidFill>
                  <a:schemeClr val="bg1"/>
                </a:solidFill>
                <a:latin typeface="+mj-lt"/>
              </a:rPr>
              <a:t>doktorit</a:t>
            </a:r>
            <a:r>
              <a:rPr lang="en-US" dirty="0">
                <a:solidFill>
                  <a:schemeClr val="bg1"/>
                </a:solidFill>
                <a:latin typeface="+mj-lt"/>
              </a:rPr>
              <a:t> </a:t>
            </a:r>
            <a:r>
              <a:rPr lang="en-US" dirty="0" err="1">
                <a:solidFill>
                  <a:schemeClr val="bg1"/>
                </a:solidFill>
                <a:latin typeface="+mj-lt"/>
              </a:rPr>
              <a:t>kirjeldada</a:t>
            </a:r>
            <a:r>
              <a:rPr lang="en-US" dirty="0">
                <a:solidFill>
                  <a:schemeClr val="bg1"/>
                </a:solidFill>
                <a:latin typeface="+mj-lt"/>
              </a:rPr>
              <a:t>. Minu </a:t>
            </a:r>
            <a:r>
              <a:rPr lang="en-US" dirty="0" err="1">
                <a:solidFill>
                  <a:schemeClr val="bg1"/>
                </a:solidFill>
                <a:latin typeface="+mj-lt"/>
              </a:rPr>
              <a:t>enda</a:t>
            </a:r>
            <a:r>
              <a:rPr lang="en-US" dirty="0">
                <a:solidFill>
                  <a:schemeClr val="bg1"/>
                </a:solidFill>
                <a:latin typeface="+mj-lt"/>
              </a:rPr>
              <a:t> </a:t>
            </a:r>
            <a:r>
              <a:rPr lang="en-US" dirty="0" err="1">
                <a:solidFill>
                  <a:schemeClr val="bg1"/>
                </a:solidFill>
                <a:latin typeface="+mj-lt"/>
              </a:rPr>
              <a:t>eelistus</a:t>
            </a:r>
            <a:r>
              <a:rPr lang="en-US" dirty="0">
                <a:solidFill>
                  <a:schemeClr val="bg1"/>
                </a:solidFill>
                <a:latin typeface="+mj-lt"/>
              </a:rPr>
              <a:t>: </a:t>
            </a:r>
            <a:r>
              <a:rPr lang="en-US" dirty="0" err="1">
                <a:solidFill>
                  <a:schemeClr val="bg1"/>
                </a:solidFill>
                <a:latin typeface="+mj-lt"/>
              </a:rPr>
              <a:t>tugev</a:t>
            </a:r>
            <a:r>
              <a:rPr lang="en-US" dirty="0">
                <a:solidFill>
                  <a:schemeClr val="bg1"/>
                </a:solidFill>
                <a:latin typeface="+mj-lt"/>
              </a:rPr>
              <a:t> </a:t>
            </a:r>
            <a:r>
              <a:rPr lang="en-US" dirty="0" err="1">
                <a:solidFill>
                  <a:schemeClr val="bg1"/>
                </a:solidFill>
                <a:latin typeface="+mj-lt"/>
              </a:rPr>
              <a:t>matemaatik</a:t>
            </a:r>
            <a:r>
              <a:rPr lang="en-US" dirty="0">
                <a:solidFill>
                  <a:schemeClr val="bg1"/>
                </a:solidFill>
                <a:latin typeface="+mj-lt"/>
              </a:rPr>
              <a:t> (head </a:t>
            </a:r>
            <a:r>
              <a:rPr lang="en-US" dirty="0" err="1">
                <a:solidFill>
                  <a:schemeClr val="bg1"/>
                </a:solidFill>
                <a:latin typeface="+mj-lt"/>
              </a:rPr>
              <a:t>hinded</a:t>
            </a:r>
            <a:r>
              <a:rPr lang="en-US" dirty="0">
                <a:solidFill>
                  <a:schemeClr val="bg1"/>
                </a:solidFill>
                <a:latin typeface="+mj-lt"/>
              </a:rPr>
              <a:t> ja </a:t>
            </a:r>
            <a:r>
              <a:rPr lang="en-US" dirty="0" err="1">
                <a:solidFill>
                  <a:schemeClr val="bg1"/>
                </a:solidFill>
                <a:latin typeface="+mj-lt"/>
              </a:rPr>
              <a:t>muud</a:t>
            </a:r>
            <a:r>
              <a:rPr lang="en-US" dirty="0">
                <a:solidFill>
                  <a:schemeClr val="bg1"/>
                </a:solidFill>
                <a:latin typeface="+mj-lt"/>
              </a:rPr>
              <a:t> </a:t>
            </a:r>
            <a:r>
              <a:rPr lang="en-US" dirty="0" err="1">
                <a:solidFill>
                  <a:schemeClr val="bg1"/>
                </a:solidFill>
                <a:latin typeface="+mj-lt"/>
              </a:rPr>
              <a:t>saavutused</a:t>
            </a:r>
            <a:r>
              <a:rPr lang="en-US" dirty="0">
                <a:solidFill>
                  <a:schemeClr val="bg1"/>
                </a:solidFill>
                <a:latin typeface="+mj-lt"/>
              </a:rPr>
              <a:t>), </a:t>
            </a:r>
            <a:r>
              <a:rPr lang="en-US" dirty="0" err="1">
                <a:solidFill>
                  <a:schemeClr val="bg1"/>
                </a:solidFill>
                <a:latin typeface="+mj-lt"/>
              </a:rPr>
              <a:t>kellel</a:t>
            </a:r>
            <a:r>
              <a:rPr lang="en-US" dirty="0">
                <a:solidFill>
                  <a:schemeClr val="bg1"/>
                </a:solidFill>
                <a:latin typeface="+mj-lt"/>
              </a:rPr>
              <a:t> </a:t>
            </a:r>
            <a:r>
              <a:rPr lang="en-US" dirty="0" err="1">
                <a:solidFill>
                  <a:schemeClr val="bg1"/>
                </a:solidFill>
                <a:latin typeface="+mj-lt"/>
              </a:rPr>
              <a:t>silmad</a:t>
            </a:r>
            <a:r>
              <a:rPr lang="en-US" dirty="0">
                <a:solidFill>
                  <a:schemeClr val="bg1"/>
                </a:solidFill>
                <a:latin typeface="+mj-lt"/>
              </a:rPr>
              <a:t> </a:t>
            </a:r>
            <a:r>
              <a:rPr lang="en-US" dirty="0" err="1">
                <a:solidFill>
                  <a:schemeClr val="bg1"/>
                </a:solidFill>
                <a:latin typeface="+mj-lt"/>
              </a:rPr>
              <a:t>säravad</a:t>
            </a:r>
            <a:r>
              <a:rPr lang="en-US" dirty="0">
                <a:solidFill>
                  <a:schemeClr val="bg1"/>
                </a:solidFill>
                <a:latin typeface="+mj-lt"/>
              </a:rPr>
              <a:t> ja on </a:t>
            </a:r>
            <a:r>
              <a:rPr lang="en-US" dirty="0" err="1">
                <a:solidFill>
                  <a:schemeClr val="bg1"/>
                </a:solidFill>
                <a:latin typeface="+mj-lt"/>
              </a:rPr>
              <a:t>suur</a:t>
            </a:r>
            <a:r>
              <a:rPr lang="en-US" dirty="0">
                <a:solidFill>
                  <a:schemeClr val="bg1"/>
                </a:solidFill>
                <a:latin typeface="+mj-lt"/>
              </a:rPr>
              <a:t> </a:t>
            </a:r>
            <a:r>
              <a:rPr lang="en-US" dirty="0" err="1">
                <a:solidFill>
                  <a:schemeClr val="bg1"/>
                </a:solidFill>
                <a:latin typeface="+mj-lt"/>
              </a:rPr>
              <a:t>ambitsioon</a:t>
            </a:r>
            <a:r>
              <a:rPr lang="en-US" dirty="0">
                <a:solidFill>
                  <a:schemeClr val="bg1"/>
                </a:solidFill>
                <a:latin typeface="+mj-lt"/>
              </a:rPr>
              <a:t> ja </a:t>
            </a:r>
            <a:r>
              <a:rPr lang="en-US" dirty="0" err="1">
                <a:solidFill>
                  <a:schemeClr val="bg1"/>
                </a:solidFill>
                <a:latin typeface="+mj-lt"/>
              </a:rPr>
              <a:t>tööeetika</a:t>
            </a:r>
            <a:r>
              <a:rPr lang="en-US" dirty="0">
                <a:solidFill>
                  <a:schemeClr val="bg1"/>
                </a:solidFill>
                <a:latin typeface="+mj-lt"/>
              </a:rPr>
              <a:t>.</a:t>
            </a:r>
            <a:endParaRPr lang="en-EE" dirty="0">
              <a:solidFill>
                <a:schemeClr val="bg1"/>
              </a:solidFill>
              <a:latin typeface="+mj-lt"/>
            </a:endParaRPr>
          </a:p>
        </p:txBody>
      </p:sp>
    </p:spTree>
    <p:extLst>
      <p:ext uri="{BB962C8B-B14F-4D97-AF65-F5344CB8AC3E}">
        <p14:creationId xmlns:p14="http://schemas.microsoft.com/office/powerpoint/2010/main" val="951962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6028D-842A-779D-340A-6F4AF100A730}"/>
              </a:ext>
            </a:extLst>
          </p:cNvPr>
          <p:cNvSpPr>
            <a:spLocks noGrp="1"/>
          </p:cNvSpPr>
          <p:nvPr>
            <p:ph type="title"/>
          </p:nvPr>
        </p:nvSpPr>
        <p:spPr/>
        <p:txBody>
          <a:bodyPr/>
          <a:lstStyle/>
          <a:p>
            <a:r>
              <a:rPr lang="en-EE" dirty="0"/>
              <a:t>Midagi vaadata pimedatel öödel</a:t>
            </a:r>
          </a:p>
        </p:txBody>
      </p:sp>
      <p:sp>
        <p:nvSpPr>
          <p:cNvPr id="3" name="Content Placeholder 2">
            <a:extLst>
              <a:ext uri="{FF2B5EF4-FFF2-40B4-BE49-F238E27FC236}">
                <a16:creationId xmlns:a16="http://schemas.microsoft.com/office/drawing/2014/main" id="{11CA9D3A-E9D9-8579-D431-C69C3E3CD6A1}"/>
              </a:ext>
            </a:extLst>
          </p:cNvPr>
          <p:cNvSpPr>
            <a:spLocks noGrp="1"/>
          </p:cNvSpPr>
          <p:nvPr>
            <p:ph idx="1"/>
          </p:nvPr>
        </p:nvSpPr>
        <p:spPr/>
        <p:txBody>
          <a:bodyPr/>
          <a:lstStyle/>
          <a:p>
            <a:r>
              <a:rPr lang="en-EE" dirty="0"/>
              <a:t>Dan Boneh (Stanford), Cryptography kursus Coursera-s</a:t>
            </a:r>
          </a:p>
          <a:p>
            <a:pPr lvl="1"/>
            <a:r>
              <a:rPr lang="en-GB" dirty="0">
                <a:hlinkClick r:id="rId2"/>
              </a:rPr>
              <a:t>https://www.coursera.org/learn/crypto</a:t>
            </a:r>
            <a:endParaRPr lang="en-EE" dirty="0"/>
          </a:p>
          <a:p>
            <a:r>
              <a:rPr lang="en-EE" dirty="0"/>
              <a:t>Nullteadmus MOOC (ZK MOOC), 2023 kevad, 2000+ osavõtjat</a:t>
            </a:r>
          </a:p>
          <a:p>
            <a:pPr lvl="1"/>
            <a:r>
              <a:rPr lang="en-GB" dirty="0">
                <a:hlinkClick r:id="rId3"/>
              </a:rPr>
              <a:t>https://zk-learning.org/</a:t>
            </a:r>
            <a:endParaRPr lang="en-GB" dirty="0"/>
          </a:p>
          <a:p>
            <a:pPr marL="0" indent="0">
              <a:buNone/>
            </a:pPr>
            <a:endParaRPr lang="en-EE" dirty="0"/>
          </a:p>
        </p:txBody>
      </p:sp>
      <p:grpSp>
        <p:nvGrpSpPr>
          <p:cNvPr id="11" name="Group 10">
            <a:extLst>
              <a:ext uri="{FF2B5EF4-FFF2-40B4-BE49-F238E27FC236}">
                <a16:creationId xmlns:a16="http://schemas.microsoft.com/office/drawing/2014/main" id="{21E495DF-D3D2-F250-8061-816740FA72FD}"/>
              </a:ext>
            </a:extLst>
          </p:cNvPr>
          <p:cNvGrpSpPr/>
          <p:nvPr/>
        </p:nvGrpSpPr>
        <p:grpSpPr>
          <a:xfrm>
            <a:off x="1301887" y="3752603"/>
            <a:ext cx="10212779" cy="3004456"/>
            <a:chOff x="1952786" y="4222235"/>
            <a:chExt cx="4728566" cy="1837160"/>
          </a:xfrm>
        </p:grpSpPr>
        <p:pic>
          <p:nvPicPr>
            <p:cNvPr id="5" name="Picture 4" descr="A book cover of a book&#10;&#10;Description automatically generated">
              <a:extLst>
                <a:ext uri="{FF2B5EF4-FFF2-40B4-BE49-F238E27FC236}">
                  <a16:creationId xmlns:a16="http://schemas.microsoft.com/office/drawing/2014/main" id="{6534FB2E-D846-DF90-89BA-273E077998EA}"/>
                </a:ext>
              </a:extLst>
            </p:cNvPr>
            <p:cNvPicPr>
              <a:picLocks noChangeAspect="1"/>
            </p:cNvPicPr>
            <p:nvPr/>
          </p:nvPicPr>
          <p:blipFill>
            <a:blip r:embed="rId4"/>
            <a:stretch>
              <a:fillRect/>
            </a:stretch>
          </p:blipFill>
          <p:spPr>
            <a:xfrm>
              <a:off x="5393410" y="4240268"/>
              <a:ext cx="1287942" cy="1819127"/>
            </a:xfrm>
            <a:prstGeom prst="rect">
              <a:avLst/>
            </a:prstGeom>
          </p:spPr>
        </p:pic>
        <p:pic>
          <p:nvPicPr>
            <p:cNvPr id="7" name="Picture 6" descr="A yellow and white cover with black text&#10;&#10;Description automatically generated">
              <a:extLst>
                <a:ext uri="{FF2B5EF4-FFF2-40B4-BE49-F238E27FC236}">
                  <a16:creationId xmlns:a16="http://schemas.microsoft.com/office/drawing/2014/main" id="{7C8B1901-6028-5C76-9525-80B72BA0132D}"/>
                </a:ext>
              </a:extLst>
            </p:cNvPr>
            <p:cNvPicPr>
              <a:picLocks noChangeAspect="1"/>
            </p:cNvPicPr>
            <p:nvPr/>
          </p:nvPicPr>
          <p:blipFill>
            <a:blip r:embed="rId5"/>
            <a:stretch>
              <a:fillRect/>
            </a:stretch>
          </p:blipFill>
          <p:spPr>
            <a:xfrm>
              <a:off x="1952786" y="4222235"/>
              <a:ext cx="1208196" cy="1837160"/>
            </a:xfrm>
            <a:prstGeom prst="rect">
              <a:avLst/>
            </a:prstGeom>
          </p:spPr>
        </p:pic>
        <p:cxnSp>
          <p:nvCxnSpPr>
            <p:cNvPr id="8" name="Curved Connector 7">
              <a:extLst>
                <a:ext uri="{FF2B5EF4-FFF2-40B4-BE49-F238E27FC236}">
                  <a16:creationId xmlns:a16="http://schemas.microsoft.com/office/drawing/2014/main" id="{CCE88A18-6626-84FD-A232-7FDFA9159940}"/>
                </a:ext>
              </a:extLst>
            </p:cNvPr>
            <p:cNvCxnSpPr>
              <a:cxnSpLocks/>
              <a:endCxn id="5" idx="1"/>
            </p:cNvCxnSpPr>
            <p:nvPr/>
          </p:nvCxnSpPr>
          <p:spPr>
            <a:xfrm flipV="1">
              <a:off x="3246895" y="5149832"/>
              <a:ext cx="2146515" cy="9016"/>
            </a:xfrm>
            <a:prstGeom prst="curvedConnector3">
              <a:avLst>
                <a:gd name="adj1" fmla="val 50000"/>
              </a:avLst>
            </a:prstGeom>
            <a:ln w="1270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04980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1685</TotalTime>
  <Words>3225</Words>
  <Application>Microsoft Macintosh PowerPoint</Application>
  <PresentationFormat>Widescreen</PresentationFormat>
  <Paragraphs>395</Paragraphs>
  <Slides>39</Slides>
  <Notes>0</Notes>
  <HiddenSlides>4</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Google Sans</vt:lpstr>
      <vt:lpstr>Arial</vt:lpstr>
      <vt:lpstr>Cambria Math</vt:lpstr>
      <vt:lpstr>Mystical Woods Rough Script</vt:lpstr>
      <vt:lpstr>Trebuchet MS</vt:lpstr>
      <vt:lpstr>Wingdings 3</vt:lpstr>
      <vt:lpstr>Facet</vt:lpstr>
      <vt:lpstr>Krüptograafia ja nullteadmustõestused</vt:lpstr>
      <vt:lpstr>Minust</vt:lpstr>
      <vt:lpstr>Minust</vt:lpstr>
      <vt:lpstr>Minust</vt:lpstr>
      <vt:lpstr>Miks krüptograafia (personaalne)?</vt:lpstr>
      <vt:lpstr>Ilus matemaatika 1: definitsioonid</vt:lpstr>
      <vt:lpstr>Definitsioonid ja nende tähtsus</vt:lpstr>
      <vt:lpstr>Ründaja</vt:lpstr>
      <vt:lpstr>Ühesuunaline funktsioon</vt:lpstr>
      <vt:lpstr>Efektiivsuse mõiste</vt:lpstr>
      <vt:lpstr>Ühesuunaline funktsioon</vt:lpstr>
      <vt:lpstr>Keerukusteooria</vt:lpstr>
      <vt:lpstr>Ilus matemaatika 2: konkstruktsioonid</vt:lpstr>
      <vt:lpstr>Konstruktsioon 1: faktoriseerimine</vt:lpstr>
      <vt:lpstr>Konstruktsioon 2: DL</vt:lpstr>
      <vt:lpstr>Konstruktsioon 2: DL</vt:lpstr>
      <vt:lpstr>Kas DL on raske?</vt:lpstr>
      <vt:lpstr>Rühm 1, kus DL on “eeldatavasti” raske</vt:lpstr>
      <vt:lpstr>Elliptilised kõverad</vt:lpstr>
      <vt:lpstr>Elliptilised kõverad</vt:lpstr>
      <vt:lpstr>Elliptilise kõvera rühm</vt:lpstr>
      <vt:lpstr>Elliptilise kõvera rühm</vt:lpstr>
      <vt:lpstr>Miks elliptilised kõverad?</vt:lpstr>
      <vt:lpstr>Elliptiliste kõverate krüpto: näited</vt:lpstr>
      <vt:lpstr>Ilus matemaatika 2: kokkuvõte</vt:lpstr>
      <vt:lpstr>Ilus matemaatika, 3: tõestused</vt:lpstr>
      <vt:lpstr>The Art of Cryptography</vt:lpstr>
      <vt:lpstr>Ilusad rakendused: primitiivid</vt:lpstr>
      <vt:lpstr>Ilusad rakendused: protokollid</vt:lpstr>
      <vt:lpstr>Nullteadmustõestused</vt:lpstr>
      <vt:lpstr>Nullteadmustõestused</vt:lpstr>
      <vt:lpstr>Näide: Mario teab DL-i</vt:lpstr>
      <vt:lpstr>Näide: Mario teab DL-i</vt:lpstr>
      <vt:lpstr>Definitsioonidest</vt:lpstr>
      <vt:lpstr>Verifitseeritav arvutus</vt:lpstr>
      <vt:lpstr>Verifitseeritav arvutus</vt:lpstr>
      <vt:lpstr>Verifitseeritav arvutus</vt:lpstr>
      <vt:lpstr>Reklaam</vt:lpstr>
      <vt:lpstr>Midagi vaadata pimedatel öödel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Krüptograafia ja nullteadmustõestused</dc:title>
  <dc:creator>Helger Lipmaa</dc:creator>
  <cp:lastModifiedBy>Helger Lipmaa</cp:lastModifiedBy>
  <cp:revision>23</cp:revision>
  <cp:lastPrinted>2023-11-29T14:54:13Z</cp:lastPrinted>
  <dcterms:created xsi:type="dcterms:W3CDTF">2023-11-29T12:42:54Z</dcterms:created>
  <dcterms:modified xsi:type="dcterms:W3CDTF">2023-11-30T16:48:26Z</dcterms:modified>
</cp:coreProperties>
</file>